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1.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omments/comment2.xml" ContentType="application/vnd.openxmlformats-officedocument.presentationml.comment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omments/comment3.xml" ContentType="application/vnd.openxmlformats-officedocument.presentationml.comment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7"/>
  </p:notesMasterIdLst>
  <p:sldIdLst>
    <p:sldId id="256" r:id="rId2"/>
    <p:sldId id="257" r:id="rId3"/>
    <p:sldId id="258" r:id="rId4"/>
    <p:sldId id="259" r:id="rId5"/>
    <p:sldId id="348" r:id="rId6"/>
    <p:sldId id="260" r:id="rId7"/>
    <p:sldId id="261" r:id="rId8"/>
    <p:sldId id="262" r:id="rId9"/>
    <p:sldId id="263" r:id="rId10"/>
    <p:sldId id="264" r:id="rId11"/>
    <p:sldId id="265" r:id="rId12"/>
    <p:sldId id="280" r:id="rId13"/>
    <p:sldId id="277" r:id="rId14"/>
    <p:sldId id="283" r:id="rId15"/>
    <p:sldId id="357" r:id="rId16"/>
    <p:sldId id="284" r:id="rId17"/>
    <p:sldId id="285" r:id="rId18"/>
    <p:sldId id="286" r:id="rId19"/>
    <p:sldId id="287" r:id="rId20"/>
    <p:sldId id="288" r:id="rId21"/>
    <p:sldId id="289" r:id="rId22"/>
    <p:sldId id="334" r:id="rId23"/>
    <p:sldId id="335" r:id="rId24"/>
    <p:sldId id="338" r:id="rId25"/>
    <p:sldId id="337" r:id="rId26"/>
    <p:sldId id="290" r:id="rId27"/>
    <p:sldId id="339" r:id="rId28"/>
    <p:sldId id="340" r:id="rId29"/>
    <p:sldId id="341" r:id="rId30"/>
    <p:sldId id="342" r:id="rId31"/>
    <p:sldId id="291" r:id="rId32"/>
    <p:sldId id="292" r:id="rId33"/>
    <p:sldId id="351" r:id="rId34"/>
    <p:sldId id="343" r:id="rId35"/>
    <p:sldId id="330" r:id="rId36"/>
    <p:sldId id="344" r:id="rId37"/>
    <p:sldId id="331" r:id="rId38"/>
    <p:sldId id="332" r:id="rId39"/>
    <p:sldId id="353" r:id="rId40"/>
    <p:sldId id="354" r:id="rId41"/>
    <p:sldId id="355" r:id="rId42"/>
    <p:sldId id="333" r:id="rId43"/>
    <p:sldId id="293" r:id="rId44"/>
    <p:sldId id="298" r:id="rId45"/>
    <p:sldId id="299" r:id="rId46"/>
    <p:sldId id="300" r:id="rId47"/>
    <p:sldId id="352" r:id="rId48"/>
    <p:sldId id="313" r:id="rId49"/>
    <p:sldId id="301" r:id="rId50"/>
    <p:sldId id="302" r:id="rId51"/>
    <p:sldId id="303" r:id="rId52"/>
    <p:sldId id="305" r:id="rId53"/>
    <p:sldId id="304" r:id="rId54"/>
    <p:sldId id="306" r:id="rId55"/>
    <p:sldId id="307" r:id="rId56"/>
    <p:sldId id="309" r:id="rId57"/>
    <p:sldId id="308" r:id="rId58"/>
    <p:sldId id="297" r:id="rId59"/>
    <p:sldId id="312" r:id="rId60"/>
    <p:sldId id="346" r:id="rId61"/>
    <p:sldId id="347" r:id="rId62"/>
    <p:sldId id="314" r:id="rId63"/>
    <p:sldId id="295" r:id="rId64"/>
    <p:sldId id="296" r:id="rId65"/>
    <p:sldId id="316" r:id="rId66"/>
    <p:sldId id="319" r:id="rId67"/>
    <p:sldId id="270" r:id="rId68"/>
    <p:sldId id="272" r:id="rId69"/>
    <p:sldId id="317" r:id="rId70"/>
    <p:sldId id="318" r:id="rId71"/>
    <p:sldId id="310" r:id="rId72"/>
    <p:sldId id="324" r:id="rId73"/>
    <p:sldId id="320" r:id="rId74"/>
    <p:sldId id="356" r:id="rId75"/>
    <p:sldId id="321" r:id="rId76"/>
    <p:sldId id="322" r:id="rId77"/>
    <p:sldId id="323" r:id="rId78"/>
    <p:sldId id="268" r:id="rId79"/>
    <p:sldId id="329" r:id="rId80"/>
    <p:sldId id="325" r:id="rId81"/>
    <p:sldId id="326" r:id="rId82"/>
    <p:sldId id="327" r:id="rId83"/>
    <p:sldId id="328" r:id="rId84"/>
    <p:sldId id="275" r:id="rId85"/>
    <p:sldId id="350" r:id="rId86"/>
  </p:sldIdLst>
  <p:sldSz cx="18288000" cy="10287000"/>
  <p:notesSz cx="6858000" cy="9144000"/>
  <p:embeddedFontLst>
    <p:embeddedFont>
      <p:font typeface="Calibri" panose="020F0502020204030204" pitchFamily="34" charset="0"/>
      <p:regular r:id="rId88"/>
      <p:bold r:id="rId89"/>
      <p:italic r:id="rId90"/>
      <p:boldItalic r:id="rId91"/>
    </p:embeddedFont>
    <p:embeddedFont>
      <p:font typeface="Cambria Math" panose="02040503050406030204" pitchFamily="18" charset="0"/>
      <p:regular r:id="rId92"/>
    </p:embeddedFont>
    <p:embeddedFont>
      <p:font typeface="Consolas" panose="020B0609020204030204" pitchFamily="49" charset="0"/>
      <p:regular r:id="rId93"/>
      <p:bold r:id="rId94"/>
      <p:italic r:id="rId95"/>
      <p:boldItalic r:id="rId96"/>
    </p:embeddedFont>
    <p:embeddedFont>
      <p:font typeface="Gidole" panose="02000503000000000000" pitchFamily="50" charset="0"/>
      <p:regular r:id="rId97"/>
    </p:embeddedFont>
    <p:embeddedFont>
      <p:font typeface="Impact" panose="020B0806030902050204" pitchFamily="34" charset="0"/>
      <p:regular r:id="rId98"/>
    </p:embeddedFont>
    <p:embeddedFont>
      <p:font typeface="League Spartan" panose="020B0604020202020204" charset="0"/>
      <p:regular r:id="rId99"/>
    </p:embeddedFont>
    <p:embeddedFont>
      <p:font typeface="Open Sans Extra Bold" panose="020B0604020202020204" charset="0"/>
      <p:regular r:id="rId100"/>
    </p:embeddedFont>
    <p:embeddedFont>
      <p:font typeface="Roboto Mono" pitchFamily="2" charset="0"/>
      <p:regular r:id="rId101"/>
      <p:bold r:id="rId102"/>
      <p:italic r:id="rId103"/>
      <p:boldItalic r:id="rId10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9F33C0-D822-4A7B-B715-E28E531EE551}">
          <p14:sldIdLst>
            <p14:sldId id="256"/>
            <p14:sldId id="257"/>
            <p14:sldId id="258"/>
            <p14:sldId id="259"/>
            <p14:sldId id="348"/>
          </p14:sldIdLst>
        </p14:section>
        <p14:section name="1. EDA in Excel" id="{D36BEA4A-749A-4790-8EF2-7F0913049DA3}">
          <p14:sldIdLst>
            <p14:sldId id="260"/>
            <p14:sldId id="261"/>
            <p14:sldId id="262"/>
            <p14:sldId id="263"/>
            <p14:sldId id="264"/>
            <p14:sldId id="265"/>
            <p14:sldId id="280"/>
            <p14:sldId id="277"/>
            <p14:sldId id="283"/>
            <p14:sldId id="357"/>
            <p14:sldId id="284"/>
            <p14:sldId id="285"/>
            <p14:sldId id="286"/>
            <p14:sldId id="287"/>
            <p14:sldId id="288"/>
            <p14:sldId id="289"/>
            <p14:sldId id="334"/>
            <p14:sldId id="335"/>
            <p14:sldId id="338"/>
            <p14:sldId id="337"/>
            <p14:sldId id="290"/>
            <p14:sldId id="339"/>
            <p14:sldId id="340"/>
            <p14:sldId id="341"/>
            <p14:sldId id="342"/>
            <p14:sldId id="291"/>
            <p14:sldId id="292"/>
            <p14:sldId id="351"/>
            <p14:sldId id="343"/>
            <p14:sldId id="330"/>
            <p14:sldId id="344"/>
            <p14:sldId id="331"/>
            <p14:sldId id="332"/>
            <p14:sldId id="353"/>
            <p14:sldId id="354"/>
            <p14:sldId id="355"/>
            <p14:sldId id="333"/>
          </p14:sldIdLst>
        </p14:section>
        <p14:section name="2. Foundations of Inferential Statistics" id="{3CCE065B-7A43-4046-B801-1DF590334418}">
          <p14:sldIdLst>
            <p14:sldId id="293"/>
            <p14:sldId id="298"/>
            <p14:sldId id="299"/>
            <p14:sldId id="300"/>
            <p14:sldId id="352"/>
            <p14:sldId id="313"/>
            <p14:sldId id="301"/>
            <p14:sldId id="302"/>
            <p14:sldId id="303"/>
            <p14:sldId id="305"/>
            <p14:sldId id="304"/>
            <p14:sldId id="306"/>
            <p14:sldId id="307"/>
            <p14:sldId id="309"/>
            <p14:sldId id="308"/>
            <p14:sldId id="297"/>
            <p14:sldId id="312"/>
            <p14:sldId id="346"/>
            <p14:sldId id="347"/>
            <p14:sldId id="314"/>
          </p14:sldIdLst>
        </p14:section>
        <p14:section name="3. t-tests for business impact" id="{4A105B42-97ED-4D16-9FCD-B81D11DB0110}">
          <p14:sldIdLst>
            <p14:sldId id="295"/>
            <p14:sldId id="296"/>
            <p14:sldId id="316"/>
            <p14:sldId id="319"/>
            <p14:sldId id="270"/>
            <p14:sldId id="272"/>
            <p14:sldId id="317"/>
            <p14:sldId id="318"/>
            <p14:sldId id="310"/>
            <p14:sldId id="324"/>
            <p14:sldId id="320"/>
            <p14:sldId id="356"/>
            <p14:sldId id="321"/>
            <p14:sldId id="322"/>
            <p14:sldId id="323"/>
            <p14:sldId id="268"/>
            <p14:sldId id="329"/>
          </p14:sldIdLst>
        </p14:section>
        <p14:section name="4. Conclusion" id="{A4138F31-BD73-4858-9C6C-68D5E4BFA6DB}">
          <p14:sldIdLst>
            <p14:sldId id="325"/>
            <p14:sldId id="326"/>
            <p14:sldId id="327"/>
            <p14:sldId id="328"/>
            <p14:sldId id="275"/>
            <p14:sldId id="35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7" clrIdx="0">
    <p:extLst>
      <p:ext uri="{19B8F6BF-5375-455C-9EA6-DF929625EA0E}">
        <p15:presenceInfo xmlns:p15="http://schemas.microsoft.com/office/powerpoint/2012/main" userId="57d2ab2a84d54c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D3935"/>
    <a:srgbClr val="CF33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78463" autoAdjust="0"/>
  </p:normalViewPr>
  <p:slideViewPr>
    <p:cSldViewPr>
      <p:cViewPr varScale="1">
        <p:scale>
          <a:sx n="55" d="100"/>
          <a:sy n="55" d="100"/>
        </p:scale>
        <p:origin x="1117" y="53"/>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2.fntdata"/><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5.fntdata"/><Relationship Id="rId5" Type="http://schemas.openxmlformats.org/officeDocument/2006/relationships/slide" Target="slides/slide4.xml"/><Relationship Id="rId90" Type="http://schemas.openxmlformats.org/officeDocument/2006/relationships/font" Target="fonts/font3.fntdata"/><Relationship Id="rId95" Type="http://schemas.openxmlformats.org/officeDocument/2006/relationships/font" Target="fonts/font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6.fntdata"/><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4.fntdata"/><Relationship Id="rId96"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7.fntdata"/><Relationship Id="rId99" Type="http://schemas.openxmlformats.org/officeDocument/2006/relationships/font" Target="fonts/font12.fntdata"/><Relationship Id="rId10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0.fntdata"/><Relationship Id="rId104"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3.fntdata"/><Relationship Id="rId105"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6.fntdata"/><Relationship Id="rId98" Type="http://schemas.openxmlformats.org/officeDocument/2006/relationships/font" Target="fonts/font1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font" Target="fonts/font1.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2-15T19:52:21.692" idx="4">
    <p:pos x="9792" y="1379"/>
    <p:text>Could put the 99.5 rule here.</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2-15T20:19:48.017" idx="6">
    <p:pos x="5026" y="3682"/>
    <p:text>Give some examples here....</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2-15T20:28:12.262" idx="7">
    <p:pos x="10" y="10"/>
    <p:text>Make sure you can explain this well</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2/29/2020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Objectives for today – while we will get into some of the theory, I really want to frame what we are learning in the context of business application and know-how as possible.</a:t>
            </a:r>
          </a:p>
          <a:p>
            <a:r>
              <a:rPr lang="en-US" dirty="0"/>
              <a:t>So, you are able to explain in plain English the kinds of business questions that could be answered with a t-test. You can write a sound hypothesis. You can know how to size up a dataset to get a sense of the kinds of story the data can show. </a:t>
            </a:r>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I came up with. The first couple are more apparent, but what about things like Years of teaching experience? </a:t>
            </a:r>
          </a:p>
          <a:p>
            <a:r>
              <a:rPr lang="en-US" dirty="0"/>
              <a:t>That could be an ordinal variable or a discrete variable. </a:t>
            </a:r>
            <a:br>
              <a:rPr lang="en-US" dirty="0"/>
            </a:br>
            <a:r>
              <a:rPr lang="en-US" dirty="0"/>
              <a:t>It was also difficult to know whether race is binary or nominal, I did it for certain by placing a filter on it to see the distinct values. </a:t>
            </a:r>
          </a:p>
          <a:p>
            <a:endParaRPr lang="en-US" dirty="0"/>
          </a:p>
          <a:p>
            <a:r>
              <a:rPr lang="en-US" dirty="0"/>
              <a:t>Did anyone come up with other classifications and if so would you like to share them? </a:t>
            </a:r>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1468918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like in the case of the math and reading scores your variable may technically be more like a discrete variable but you can treat it more like a continuous variable. This is a fairly common occurrence. Age is a good example where it is technically continuous but for different reasons we may measure it as multinomial or discrete. I won’t spend too much time on this but if you want to learn more check out this article here which actually talks a lot about how to handle age as a variable. </a:t>
            </a:r>
          </a:p>
          <a:p>
            <a:endParaRPr lang="en-US" dirty="0"/>
          </a:p>
          <a:p>
            <a:r>
              <a:rPr lang="en-US" dirty="0"/>
              <a:t>Great, now we have some idea of the ingredients we are working with, although some of these ingredients are shape-shifters, but we can handle them. What do we do next? </a:t>
            </a:r>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4228220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great to look at each observation/row in isolation, but to get the “big picture” of a dataset we are going to have to summarize it. </a:t>
            </a:r>
          </a:p>
          <a:p>
            <a:r>
              <a:rPr lang="en-US" dirty="0"/>
              <a:t>The way we summarize a variable depends on the kind of variable it is (or at least we think it is!) If it is categorical, we can count it up. </a:t>
            </a:r>
          </a:p>
          <a:p>
            <a:endParaRPr lang="en-US" dirty="0"/>
          </a:p>
          <a:p>
            <a:r>
              <a:rPr lang="en-US" dirty="0"/>
              <a:t>For the demo: create a two-way cross-tab summarizing frequency counts of union/married.   [Show/remind that instructions on the demo are available in the demo notes.]</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141119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here, and don’t forget about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1017059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our variable is continuous, there are quite a few ways to summarize it. We’ll start with central tendency or, what value is the variable centered around? We have a few options for measuring central tendency: mean, median and mode.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1485108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right answer here! Just calculate the three statistics, use Excel or an online calculator if you aren’t sure what equations to use. </a:t>
            </a:r>
          </a:p>
          <a:p>
            <a:r>
              <a:rPr lang="en-US" dirty="0"/>
              <a:t>But again our goal is business impact here so we want to tie these measures to real business use cases. </a:t>
            </a:r>
          </a:p>
          <a:p>
            <a:endParaRPr lang="en-US" dirty="0"/>
          </a:p>
          <a:p>
            <a:r>
              <a:rPr lang="en-US" dirty="0"/>
              <a:t>Leave your thoughts in the chat as to what the important variable is. </a:t>
            </a:r>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3619835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depends what you want to track!</a:t>
            </a:r>
          </a:p>
          <a:p>
            <a:r>
              <a:rPr lang="en-US" dirty="0"/>
              <a:t>The average donation is perhaps inflated by the $100, and that is a big downside of using the average.</a:t>
            </a:r>
          </a:p>
          <a:p>
            <a:r>
              <a:rPr lang="en-US" dirty="0"/>
              <a:t>That is why the median can be more revealing as it is more reflective of a true “middle ground” which is also important to know.</a:t>
            </a:r>
          </a:p>
          <a:p>
            <a:r>
              <a:rPr lang="en-US" dirty="0"/>
              <a:t>Finally, you might want to know what the most common donation is, that would be the mode.</a:t>
            </a:r>
          </a:p>
          <a:p>
            <a:r>
              <a:rPr lang="en-US" dirty="0"/>
              <a:t>So, they are all important!</a:t>
            </a:r>
          </a:p>
          <a:p>
            <a:r>
              <a:rPr lang="en-US" dirty="0"/>
              <a:t>But, usually we are going to analyze the mean because that is more receptive to advanced analysis, you’ll see that if data is normally distributed, then the mean will be the most revealing measure for us. </a:t>
            </a:r>
          </a:p>
          <a:p>
            <a:r>
              <a:rPr lang="en-US" dirty="0"/>
              <a:t>You  will also see from this example the importance of having enough data! </a:t>
            </a:r>
            <a:r>
              <a:rPr lang="en-US" dirty="0" err="1"/>
              <a:t>Kinda</a:t>
            </a:r>
            <a:r>
              <a:rPr lang="en-US" dirty="0"/>
              <a:t> hard to know what’s going to be important with only five observations! </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10491171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established where the “center” of the variable is, we can explore how “spread” the variable’s values are from the center.</a:t>
            </a:r>
          </a:p>
          <a:p>
            <a:r>
              <a:rPr lang="en-US" dirty="0"/>
              <a:t>The most basic measure for this is the range or the min/max.</a:t>
            </a:r>
          </a:p>
          <a:p>
            <a:r>
              <a:rPr lang="en-US" dirty="0"/>
              <a:t>Then there is the variance and the standard deviation – these are more sophisticated measures of how far a value falls on average, relative to the mean.</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1513910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can look at skewness and kurtosis which describe the overall distribution of a variable. First, skewness – skewness describes how </a:t>
            </a:r>
            <a:r>
              <a:rPr lang="en-US" dirty="0" err="1"/>
              <a:t>how</a:t>
            </a:r>
            <a:r>
              <a:rPr lang="en-US" dirty="0"/>
              <a:t> “lopsided” the data’s distribution is overall.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2229644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Kurtosis describes how “jagged” the data’s distribution is. </a:t>
            </a:r>
          </a:p>
          <a:p>
            <a:r>
              <a:rPr lang="en-US" dirty="0"/>
              <a:t>Great, now let’s actually measure all these in a dataset using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5199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rise of data science programming in R and Python it seems silly to want to do this in Excel but we can really get hands-on this way. We get a lot more up close and personal analysis of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1904372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everyone done this? If not, check the demo notes and/or follow along with the next two slides. </a:t>
            </a:r>
          </a:p>
          <a:p>
            <a:r>
              <a:rPr lang="en-US" dirty="0"/>
              <a:t>The steps are different for Mac versus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6280322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 thumbs up when everyone has this installed.</a:t>
            </a:r>
          </a:p>
          <a:p>
            <a:r>
              <a:rPr lang="en-US" dirty="0"/>
              <a:t>Open up the wages dataset, we will now summarize a continuous variable (wage) using the Analysis </a:t>
            </a:r>
            <a:r>
              <a:rPr lang="en-US" dirty="0" err="1"/>
              <a:t>ToolPak</a:t>
            </a:r>
            <a:r>
              <a:rPr lang="en-US" dirty="0"/>
              <a:t>. </a:t>
            </a:r>
          </a:p>
          <a:p>
            <a:r>
              <a:rPr lang="en-US" dirty="0"/>
              <a:t>Another reminder to use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33283791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the measures of skewness/kurtosis is great but there’s nothing quite like a picture! Let’s draw the actual visualization with a histogram. </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10661197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2172683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do each of the three steps.</a:t>
            </a:r>
          </a:p>
          <a:p>
            <a:r>
              <a:rPr lang="en-US" dirty="0"/>
              <a:t>This is a real life dataset on housing prices.  Do some EDA on this data.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11672556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27347393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normal distribution of paramount in statistics. We are able to extrapolate pretty well about a variable’s value when it falls on a bell curve because we know exactly how “spread” the variable’s values are around its center. </a:t>
            </a:r>
          </a:p>
          <a:p>
            <a:r>
              <a:rPr lang="en-US" dirty="0"/>
              <a:t>The really interesting thing about statistics is that sample means tend to be normally distributed, no matter the kind of variable we are dealing with. Let’s see this in action.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11722288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27272521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instructions on next slide.</a:t>
            </a:r>
          </a:p>
          <a:p>
            <a:r>
              <a:rPr lang="en-US" dirty="0"/>
              <a:t>Ask if anyone knows what formula to use for this. </a:t>
            </a:r>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1759579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Resulting screenshot to be shown on next slide. </a:t>
            </a:r>
          </a:p>
          <a:p>
            <a:r>
              <a:rPr lang="en-US" dirty="0"/>
              <a:t>If you need help with the plotting, go to the older demo notes, that’s what we did before.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look ahead in the slides! </a:t>
            </a:r>
          </a:p>
          <a:p>
            <a:r>
              <a:rPr lang="en-US" dirty="0"/>
              <a:t>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2035293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gives us what is known as a “uniform” distribution. Each value from 0 to 36 is equally likely when you spin a roulette wheel. So our histogram is going to look pretty “square.” </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4224975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take the average roulette spin after spinning 100 times. Do this 500 times and plot the histogram of the average spins. What happens this time? </a:t>
            </a:r>
          </a:p>
          <a:p>
            <a:r>
              <a:rPr lang="en-US" dirty="0"/>
              <a:t>Don’t look ahead in the slides! </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5394001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Wow, we get a normal distribution! Check out that bell curve. Isn’t that crazy! </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8593227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r>
              <a:rPr lang="en-US" dirty="0"/>
              <a:t>This is courtesy of the central limit theorem.  Sample means tend to normality, which means since we know the probability distribution, we can make reliable estimates about a population, given a sample, as we extrapolate to that population. </a:t>
            </a:r>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13850866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caveat is that a sample has to be “large enough.”  What does that mean? Well, the base case is 30. 60 is better and 100 is even better. </a:t>
            </a:r>
            <a:br>
              <a:rPr lang="en-US" dirty="0"/>
            </a:br>
            <a:r>
              <a:rPr lang="en-US" dirty="0"/>
              <a:t>If your data’s sample is already looking normal, it’s going to take a smaller sample size to hit that “large enough” qualification. So generally a normally distributed variable is considered a requirement to do these statistics in practice, whereas in theory this is not such a dead-locked requirement. </a:t>
            </a:r>
          </a:p>
          <a:p>
            <a:endParaRPr lang="en-US" dirty="0"/>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20905730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https://unsplash.com/photos/3qMOyoqI-JM</a:t>
            </a:r>
          </a:p>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27903705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2675187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22164309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end our EDA module on the Central Limit Theorem as you’ll see it’s the “missing link” between descriptive and inferential statistics. </a:t>
            </a:r>
          </a:p>
          <a:p>
            <a:r>
              <a:rPr lang="en-US" dirty="0"/>
              <a:t>We are done with the first module! Any questions?</a:t>
            </a:r>
          </a:p>
        </p:txBody>
      </p:sp>
      <p:sp>
        <p:nvSpPr>
          <p:cNvPr id="4" name="Slide Number Placeholder 3"/>
          <p:cNvSpPr>
            <a:spLocks noGrp="1"/>
          </p:cNvSpPr>
          <p:nvPr>
            <p:ph type="sldNum" sz="quarter" idx="5"/>
          </p:nvPr>
        </p:nvSpPr>
        <p:spPr/>
        <p:txBody>
          <a:bodyPr/>
          <a:lstStyle/>
          <a:p>
            <a:fld id="{FFB500C5-13F7-48FC-8160-C29AECF6C602}" type="slidenum">
              <a:rPr lang="en-US" smtClean="0"/>
              <a:t>42</a:t>
            </a:fld>
            <a:endParaRPr lang="en-US"/>
          </a:p>
        </p:txBody>
      </p:sp>
    </p:spTree>
    <p:extLst>
      <p:ext uri="{BB962C8B-B14F-4D97-AF65-F5344CB8AC3E}">
        <p14:creationId xmlns:p14="http://schemas.microsoft.com/office/powerpoint/2010/main" val="40866518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will begin to take what we’ve learned about our sample data, and how sample means behave, and put those together to start making inferences about a population based on a sample. </a:t>
            </a:r>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2303504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Exploratory Data Analysis in Excel. </a:t>
            </a:r>
          </a:p>
          <a:p>
            <a:r>
              <a:rPr lang="en-US" dirty="0"/>
              <a:t>Pulse check – who has heard of this term before and how would you define it? Or outside of defining it, what are some examples of it? </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I really want to focus this on real-life business applications so this is not some academic undertaking, so let’s say that we are real estate analysts and we want to consider what kinds of features on a house help.</a:t>
            </a:r>
          </a:p>
          <a:p>
            <a:r>
              <a:rPr lang="en-US" dirty="0"/>
              <a:t>We might start with a claim like this. I don’t think anyone would disagree with this statement, but how would we actually quantify that? What can we measure to compare a difference in quality between houses with and w/o air conditioning? </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16018640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Price! Price is a readily quantifiable value that could stand in for quality that I think a lot of business managers would be pleased with learning more about. Do homes with AC sell for a higher value? Now we are talking business. </a:t>
            </a:r>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4895711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let’s qualify further, how are we going to compare housing prices? Well, we could ask </a:t>
            </a:r>
            <a:r>
              <a:rPr lang="en-US" i="1" dirty="0"/>
              <a:t>on average </a:t>
            </a:r>
            <a:r>
              <a:rPr lang="en-US" i="0" dirty="0"/>
              <a:t>whether homes with AC sell for higher. Now we are making a readily measurable claim.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33616413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let’s qualify further, how are we going to compare housing prices? Well, we could ask </a:t>
            </a:r>
            <a:r>
              <a:rPr lang="en-US" i="1" dirty="0"/>
              <a:t>on average </a:t>
            </a:r>
            <a:r>
              <a:rPr lang="en-US" i="0" dirty="0"/>
              <a:t>whether homes with AC sell for higher. Now we are making a readily measurable claim.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23374996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think about what we just did here, essentially we are looking for a difference in the average of some continuous variable between two categories. Going back to our analogy, with these two ingredients we can make the “recipe” of an independent samples t-test. </a:t>
            </a:r>
          </a:p>
          <a:p>
            <a:r>
              <a:rPr lang="en-US" dirty="0"/>
              <a:t>Before we run the test, we want to fully explore the variables we are going to test. This is like measuring out our ingredients to make sure the recipe is right. </a:t>
            </a:r>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39275982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using the tools we’ve learned so far (frequencies, descriptive statistics, histograms), let’s see what we can learn about a difference in means between homes w/ and w/o AC. </a:t>
            </a:r>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10098361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source: https://unsplash.com/photos/T-br3SYp9kw  </a:t>
            </a:r>
          </a:p>
          <a:p>
            <a:r>
              <a:rPr lang="en-US" dirty="0"/>
              <a:t>Now it’s your turn to follow the steps taken so far. </a:t>
            </a:r>
          </a:p>
          <a:p>
            <a:r>
              <a:rPr lang="en-US" dirty="0"/>
              <a:t>“Build on” is a pun :P </a:t>
            </a:r>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10145010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https://unsplash.com/photos/iuqxv7kFj64</a:t>
            </a:r>
          </a:p>
          <a:p>
            <a:endParaRPr lang="en-US" dirty="0"/>
          </a:p>
          <a:p>
            <a:r>
              <a:rPr lang="en-US" dirty="0"/>
              <a:t>So, we were able to compare the means between the two samples, but we want to check that what we’ve found in the data is not a fluke, there are a lot more than 546 houses, we want to know whether this story can be told for ALL homes, not just the homes we have measured. So how are we going to do that? </a:t>
            </a:r>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16439032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https://pixabay.com/photos/laboratory-analysis-diagnostics-2815639/</a:t>
            </a:r>
          </a:p>
          <a:p>
            <a:r>
              <a:rPr lang="en-US" dirty="0"/>
              <a:t>To think about how this would work, consider that when you get a blood lab done, you aren’t offering ALL of your blood! A phlebotomist can take a pretty tiny amount of blood and then the lab is able to generalize those results to your entire body.</a:t>
            </a:r>
          </a:p>
          <a:p>
            <a:r>
              <a:rPr lang="en-US" dirty="0"/>
              <a:t>Pollsters do the same thing, with a relatively small sampling are able to predict for populations (to middling effect sometimes 🤷‍♂️)</a:t>
            </a:r>
          </a:p>
          <a:p>
            <a:r>
              <a:rPr lang="en-US" dirty="0"/>
              <a:t>We can use these same principles to analyze real estate! </a:t>
            </a:r>
          </a:p>
        </p:txBody>
      </p:sp>
      <p:sp>
        <p:nvSpPr>
          <p:cNvPr id="4" name="Slide Number Placeholder 3"/>
          <p:cNvSpPr>
            <a:spLocks noGrp="1"/>
          </p:cNvSpPr>
          <p:nvPr>
            <p:ph type="sldNum" sz="quarter" idx="5"/>
          </p:nvPr>
        </p:nvSpPr>
        <p:spPr/>
        <p:txBody>
          <a:bodyPr/>
          <a:lstStyle/>
          <a:p>
            <a:fld id="{FFB500C5-13F7-48FC-8160-C29AECF6C602}" type="slidenum">
              <a:rPr lang="en-US" smtClean="0"/>
              <a:t>52</a:t>
            </a:fld>
            <a:endParaRPr lang="en-US"/>
          </a:p>
        </p:txBody>
      </p:sp>
    </p:spTree>
    <p:extLst>
      <p:ext uri="{BB962C8B-B14F-4D97-AF65-F5344CB8AC3E}">
        <p14:creationId xmlns:p14="http://schemas.microsoft.com/office/powerpoint/2010/main" val="35264318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want to move from asking, “Do houses with air conditioning have higher values than those without?” to an actual hypothesis. </a:t>
            </a:r>
          </a:p>
          <a:p>
            <a:r>
              <a:rPr lang="en-US" dirty="0"/>
              <a:t>A good hypothesis must be testable. We’ve already done a good job with that by making sure we can gather and measure the data used for this problem.</a:t>
            </a:r>
          </a:p>
          <a:p>
            <a:r>
              <a:rPr lang="en-US" dirty="0"/>
              <a:t>Related to that it should also be falsifiable, we should be able to get a clear “yes or no” result from the hypothesis.</a:t>
            </a:r>
          </a:p>
          <a:p>
            <a:r>
              <a:rPr lang="en-US" dirty="0"/>
              <a:t>Finally, the burden of proof of a hypothesis is on the claimant – think about a courtroom, where a suspect is innocent until proven guilty. We need to “start from the status quo.” So in the analysis we are conducting, the burden of proof is on us to show that there is a difference in means, the status quo would be that there is no difference. </a:t>
            </a:r>
          </a:p>
        </p:txBody>
      </p:sp>
      <p:sp>
        <p:nvSpPr>
          <p:cNvPr id="4" name="Slide Number Placeholder 3"/>
          <p:cNvSpPr>
            <a:spLocks noGrp="1"/>
          </p:cNvSpPr>
          <p:nvPr>
            <p:ph type="sldNum" sz="quarter" idx="5"/>
          </p:nvPr>
        </p:nvSpPr>
        <p:spPr/>
        <p:txBody>
          <a:bodyPr/>
          <a:lstStyle/>
          <a:p>
            <a:fld id="{FFB500C5-13F7-48FC-8160-C29AECF6C602}" type="slidenum">
              <a:rPr lang="en-US" smtClean="0"/>
              <a:t>53</a:t>
            </a:fld>
            <a:endParaRPr lang="en-US"/>
          </a:p>
        </p:txBody>
      </p:sp>
    </p:spTree>
    <p:extLst>
      <p:ext uri="{BB962C8B-B14F-4D97-AF65-F5344CB8AC3E}">
        <p14:creationId xmlns:p14="http://schemas.microsoft.com/office/powerpoint/2010/main" val="3979619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mean by EDA? This is the first step of getting to know the data. We just want to see what we are working with and what kind of statistical analysis might be possible from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14990570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Hypothesis testing is rigorous, so we’ll even translate this into math-speak! Here the mu-1 and mu-2 indicate </a:t>
            </a:r>
            <a:r>
              <a:rPr lang="en-US" i="1" dirty="0"/>
              <a:t>population </a:t>
            </a:r>
            <a:r>
              <a:rPr lang="en-US" i="0" dirty="0"/>
              <a:t>means 1 and 2. Yes, we are talking about the ENTIRE “population” of homes, not just the “sample” of homes we have collected. The “status quo” is that there is no difference, and it’s up to us to provide evidence to the contrary.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54</a:t>
            </a:fld>
            <a:endParaRPr lang="en-US"/>
          </a:p>
        </p:txBody>
      </p:sp>
    </p:spTree>
    <p:extLst>
      <p:ext uri="{BB962C8B-B14F-4D97-AF65-F5344CB8AC3E}">
        <p14:creationId xmlns:p14="http://schemas.microsoft.com/office/powerpoint/2010/main" val="15001592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we talk about the population means, when we don’t </a:t>
            </a:r>
            <a:r>
              <a:rPr lang="en-US" i="1" dirty="0"/>
              <a:t>know </a:t>
            </a:r>
            <a:r>
              <a:rPr lang="en-US" i="0" dirty="0"/>
              <a:t>the population means? We can do so because we can infer a population’s mean, given a sample mean, because of the fixed probability distribution of the sample means. </a:t>
            </a:r>
          </a:p>
          <a:p>
            <a:r>
              <a:rPr lang="en-US" dirty="0"/>
              <a:t>Still, this is speculative, we don’t </a:t>
            </a:r>
            <a:r>
              <a:rPr lang="en-US" i="1" dirty="0"/>
              <a:t>know </a:t>
            </a:r>
            <a:r>
              <a:rPr lang="en-US" i="0" dirty="0"/>
              <a:t>the population’s mean! So some “guessing” or uncertainty is required. We need to pick some level of uncertainty that we are comfortable with. Generally this is 5%. We’ll use this level too.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55</a:t>
            </a:fld>
            <a:endParaRPr lang="en-US"/>
          </a:p>
        </p:txBody>
      </p:sp>
    </p:spTree>
    <p:extLst>
      <p:ext uri="{BB962C8B-B14F-4D97-AF65-F5344CB8AC3E}">
        <p14:creationId xmlns:p14="http://schemas.microsoft.com/office/powerpoint/2010/main" val="20737318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let’s look at a picture of what this all actually means. Imagine we have the distribution of sample means. Based on our sample we can infer some likely boundaries within which the population mean would be. 95% is usually the “likely bounds” we choose. Outside this range, we would say that it’s unlikely to find this sample mean among the population.  This “make-or-break” boundary is known as the “critical value” and for the 95% confidence interval it will be 1.96. We will calculate a test statistic and if it falls outside of the +/- 1.96 range than it’s considered a statistically significant value. </a:t>
            </a:r>
          </a:p>
          <a:p>
            <a:r>
              <a:rPr lang="en-US" dirty="0"/>
              <a:t>So, how do we come up with all these calculations? The test statistics and all that? Well, that will require some math, so buckle up. </a:t>
            </a:r>
          </a:p>
        </p:txBody>
      </p:sp>
      <p:sp>
        <p:nvSpPr>
          <p:cNvPr id="4" name="Slide Number Placeholder 3"/>
          <p:cNvSpPr>
            <a:spLocks noGrp="1"/>
          </p:cNvSpPr>
          <p:nvPr>
            <p:ph type="sldNum" sz="quarter" idx="5"/>
          </p:nvPr>
        </p:nvSpPr>
        <p:spPr/>
        <p:txBody>
          <a:bodyPr/>
          <a:lstStyle/>
          <a:p>
            <a:fld id="{FFB500C5-13F7-48FC-8160-C29AECF6C602}" type="slidenum">
              <a:rPr lang="en-US" smtClean="0"/>
              <a:t>56</a:t>
            </a:fld>
            <a:endParaRPr lang="en-US"/>
          </a:p>
        </p:txBody>
      </p:sp>
    </p:spTree>
    <p:extLst>
      <p:ext uri="{BB962C8B-B14F-4D97-AF65-F5344CB8AC3E}">
        <p14:creationId xmlns:p14="http://schemas.microsoft.com/office/powerpoint/2010/main" val="36098402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Brace yourselves!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57</a:t>
            </a:fld>
            <a:endParaRPr lang="en-US"/>
          </a:p>
        </p:txBody>
      </p:sp>
    </p:spTree>
    <p:extLst>
      <p:ext uri="{BB962C8B-B14F-4D97-AF65-F5344CB8AC3E}">
        <p14:creationId xmlns:p14="http://schemas.microsoft.com/office/powerpoint/2010/main" val="8627085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how we test the test statistic for an independent samples t-test. Remember, we want to know if a </a:t>
            </a:r>
            <a:r>
              <a:rPr lang="en-US" i="1" dirty="0"/>
              <a:t>difference </a:t>
            </a:r>
            <a:r>
              <a:rPr lang="en-US" i="0" dirty="0"/>
              <a:t>in means is likely to be found in a population, given a sample. </a:t>
            </a:r>
          </a:p>
          <a:p>
            <a:r>
              <a:rPr lang="en-US" i="0" dirty="0"/>
              <a:t>If this resulting value exceeds +/- 1.96, then it’s significant.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8437784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flip-side of the test statistic, we get a corresponding p-value. You can “look up” the relationship between test statistic and p-value in a table like the above. Excel will calculate both these measures for us, nice!  </a:t>
            </a:r>
          </a:p>
          <a:p>
            <a:r>
              <a:rPr lang="en-US" dirty="0"/>
              <a:t>We will get more into depth about how to interpret this p-value later. </a:t>
            </a:r>
          </a:p>
          <a:p>
            <a:r>
              <a:rPr lang="en-US" dirty="0"/>
              <a:t>So, let’s try to piece together all the stuff I’ve thrown at you so far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10644151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test statistic exceeds the critical value, then we would reject the null.</a:t>
            </a:r>
          </a:p>
          <a:p>
            <a:r>
              <a:rPr lang="en-US" dirty="0"/>
              <a:t>Otherwise, we fail to reject the null.</a:t>
            </a:r>
          </a:p>
          <a:p>
            <a:r>
              <a:rPr lang="en-US" dirty="0"/>
              <a:t>Notice the delicate language here? </a:t>
            </a:r>
          </a:p>
        </p:txBody>
      </p:sp>
      <p:sp>
        <p:nvSpPr>
          <p:cNvPr id="4" name="Slide Number Placeholder 3"/>
          <p:cNvSpPr>
            <a:spLocks noGrp="1"/>
          </p:cNvSpPr>
          <p:nvPr>
            <p:ph type="sldNum" sz="quarter" idx="5"/>
          </p:nvPr>
        </p:nvSpPr>
        <p:spPr/>
        <p:txBody>
          <a:bodyPr/>
          <a:lstStyle/>
          <a:p>
            <a:fld id="{FFB500C5-13F7-48FC-8160-C29AECF6C602}" type="slidenum">
              <a:rPr lang="en-US" smtClean="0"/>
              <a:t>60</a:t>
            </a:fld>
            <a:endParaRPr lang="en-US"/>
          </a:p>
        </p:txBody>
      </p:sp>
    </p:spTree>
    <p:extLst>
      <p:ext uri="{BB962C8B-B14F-4D97-AF65-F5344CB8AC3E}">
        <p14:creationId xmlns:p14="http://schemas.microsoft.com/office/powerpoint/2010/main" val="38168849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don’t actually know the population values! So we can’t say for certain what is what! We can only </a:t>
            </a:r>
            <a:r>
              <a:rPr lang="en-US" i="1" dirty="0"/>
              <a:t>infer </a:t>
            </a:r>
            <a:r>
              <a:rPr lang="en-US" i="0" dirty="0"/>
              <a:t>population means, given our sample means, and the magic of the central limit theorem.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61</a:t>
            </a:fld>
            <a:endParaRPr lang="en-US"/>
          </a:p>
        </p:txBody>
      </p:sp>
    </p:spTree>
    <p:extLst>
      <p:ext uri="{BB962C8B-B14F-4D97-AF65-F5344CB8AC3E}">
        <p14:creationId xmlns:p14="http://schemas.microsoft.com/office/powerpoint/2010/main" val="8397948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about the “hypothetical” stuff here so far? (lol)</a:t>
            </a:r>
          </a:p>
          <a:p>
            <a:r>
              <a:rPr lang="en-US" dirty="0"/>
              <a:t>Don’t get too hung up on this part, it will make more sense in action when we actually begin to crunch the numbers in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62</a:t>
            </a:fld>
            <a:endParaRPr lang="en-US"/>
          </a:p>
        </p:txBody>
      </p:sp>
    </p:spTree>
    <p:extLst>
      <p:ext uri="{BB962C8B-B14F-4D97-AF65-F5344CB8AC3E}">
        <p14:creationId xmlns:p14="http://schemas.microsoft.com/office/powerpoint/2010/main" val="5318132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do that now in this section, again with the emphasis on driving some business impact on what we are doing. </a:t>
            </a:r>
          </a:p>
        </p:txBody>
      </p:sp>
      <p:sp>
        <p:nvSpPr>
          <p:cNvPr id="4" name="Slide Number Placeholder 3"/>
          <p:cNvSpPr>
            <a:spLocks noGrp="1"/>
          </p:cNvSpPr>
          <p:nvPr>
            <p:ph type="sldNum" sz="quarter" idx="5"/>
          </p:nvPr>
        </p:nvSpPr>
        <p:spPr/>
        <p:txBody>
          <a:bodyPr/>
          <a:lstStyle/>
          <a:p>
            <a:fld id="{FFB500C5-13F7-48FC-8160-C29AECF6C602}" type="slidenum">
              <a:rPr lang="en-US" smtClean="0"/>
              <a:t>63</a:t>
            </a:fld>
            <a:endParaRPr lang="en-US"/>
          </a:p>
        </p:txBody>
      </p:sp>
    </p:spTree>
    <p:extLst>
      <p:ext uri="{BB962C8B-B14F-4D97-AF65-F5344CB8AC3E}">
        <p14:creationId xmlns:p14="http://schemas.microsoft.com/office/powerpoint/2010/main" val="4049965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even get into analyzing variables, let’s consider what they even are. It seems like a silly distinction but analyzing variables is what we do as analysts.  For classical statistics, a variable needs to have at least a 90%/10% split to be considered a useful variable. This may seem like a trivial point, but consider something like anomaly detection where the event we are interested in may only be a one in a thousand event. This would not be a 90%/10% split, so a lot of classical statistics would have a hard time working on this problem. This is where ML/AI might come in.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6499550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good practice to write out the hypotheses we are going to be testing.</a:t>
            </a:r>
          </a:p>
          <a:p>
            <a:r>
              <a:rPr lang="en-US" dirty="0"/>
              <a:t>If we are using the Greek notation, they will be the same notation each t-test </a:t>
            </a:r>
            <a:r>
              <a:rPr lang="en-US" dirty="0">
                <a:sym typeface="Wingdings" panose="05000000000000000000" pitchFamily="2" charset="2"/>
              </a:rPr>
              <a:t></a:t>
            </a:r>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29632923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analyzed the sample data, now let’s check for a “generalizable” difference based on these samples. This is “statistical significance.” Follow along and check the Demo Notes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1959717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to walk through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42266584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calculated the p-value and found significance, but what did we actually find here? It is NOT the probability of making a mistake, it is a measure of how likely it would be to find the observed difference in means, if there were actually no difference in population means. </a:t>
            </a:r>
          </a:p>
          <a:p>
            <a:r>
              <a:rPr lang="en-US" dirty="0"/>
              <a:t>Let’s walk through some p-value interpretations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34107251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the probability of a mistake but rather the likelihood of obtaining the observed difference or effect in a given sample, assuming no true difference in population means. </a:t>
            </a:r>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158249156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p-value also doesn’t tell us how BIG the difference/effect is. It would stand to reason that the lower the p-value, the bigger the actual difference in means, but this isn’t necessarily true. If we want to know the actual bounds within which we are assuming the population means to fall, we would want to calculate the confidence interval.</a:t>
            </a:r>
          </a:p>
          <a:p>
            <a:r>
              <a:rPr lang="en-US" dirty="0"/>
              <a:t>It’s a good idea to calculate the confidence interval! Unfortunately many statistical programs such as Excel and Python do not give you the confidence interval by default. (R does!) so we will have to take it into our own hands. Don’t become overly dependent on the p-value! </a:t>
            </a:r>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30905712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 p-value is not the be-all and end-all of statistical analysis! Too often it has become that, a threshold to qualify for publication, funding, </a:t>
            </a:r>
            <a:r>
              <a:rPr lang="en-US" dirty="0" err="1"/>
              <a:t>etc</a:t>
            </a:r>
            <a:r>
              <a:rPr lang="en-US" dirty="0"/>
              <a:t>, but the ASA has taken some steps away from this, because we want a more holistic data analysis. </a:t>
            </a:r>
          </a:p>
          <a:p>
            <a:r>
              <a:rPr lang="en-US" dirty="0"/>
              <a:t>A little more math here, everyone ready? So we can actually calculate the confidence interval, since it’s important too! </a:t>
            </a:r>
          </a:p>
        </p:txBody>
      </p:sp>
      <p:sp>
        <p:nvSpPr>
          <p:cNvPr id="4" name="Slide Number Placeholder 3"/>
          <p:cNvSpPr>
            <a:spLocks noGrp="1"/>
          </p:cNvSpPr>
          <p:nvPr>
            <p:ph type="sldNum" sz="quarter" idx="5"/>
          </p:nvPr>
        </p:nvSpPr>
        <p:spPr/>
        <p:txBody>
          <a:bodyPr/>
          <a:lstStyle/>
          <a:p>
            <a:fld id="{FFB500C5-13F7-48FC-8160-C29AECF6C602}" type="slidenum">
              <a:rPr lang="en-US" smtClean="0"/>
              <a:t>70</a:t>
            </a:fld>
            <a:endParaRPr lang="en-US"/>
          </a:p>
        </p:txBody>
      </p:sp>
    </p:spTree>
    <p:extLst>
      <p:ext uri="{BB962C8B-B14F-4D97-AF65-F5344CB8AC3E}">
        <p14:creationId xmlns:p14="http://schemas.microsoft.com/office/powerpoint/2010/main" val="8216380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confidence interval is in three “parts” here. First the point estimate is our real sample mean, then we multiply our critical value (which is again 1.96 for us) times what’s known as the standard error which is our population’ s standard deviation divided by the square root of the sample – again, we don’t actually know this information, so we’ll substitute with the sample information.</a:t>
            </a:r>
          </a:p>
          <a:p>
            <a:r>
              <a:rPr lang="en-US" dirty="0"/>
              <a:t>But this gives us a range of values around which we’d expect the population mean to fall. </a:t>
            </a:r>
          </a:p>
          <a:p>
            <a:r>
              <a:rPr lang="en-US" dirty="0"/>
              <a:t>The “variable” part of this is the “margin of error.” You may hear that a margin of error is 2-3% of the estimate, with a poll for example, this is a measure of the “wiggle room” which the confidence interval represents. </a:t>
            </a:r>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567180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in our analysis of air conditioning &amp; prices, again the confidence interval is not included with the </a:t>
            </a:r>
            <a:r>
              <a:rPr lang="en-US" dirty="0" err="1"/>
              <a:t>ToolPak</a:t>
            </a:r>
            <a:r>
              <a:rPr lang="en-US" dirty="0"/>
              <a:t> so we will have to crunch these numbers 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4807534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build on your analysis from the last drill. </a:t>
            </a:r>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2620437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get a dataset, we want to see the kinds of variables we have. Think of each variable as like an ingredient. And based on those ingredients we can make different dishes. Like a “Chopped” competition. </a:t>
            </a:r>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12266762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in our analysis of air conditioning &amp; prices, again the confidence interval is not included with the </a:t>
            </a:r>
            <a:r>
              <a:rPr lang="en-US" dirty="0" err="1"/>
              <a:t>ToolPak</a:t>
            </a:r>
            <a:r>
              <a:rPr lang="en-US" dirty="0"/>
              <a:t> so we will have to crunch these numbers 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74</a:t>
            </a:fld>
            <a:endParaRPr lang="en-US"/>
          </a:p>
        </p:txBody>
      </p:sp>
    </p:spTree>
    <p:extLst>
      <p:ext uri="{BB962C8B-B14F-4D97-AF65-F5344CB8AC3E}">
        <p14:creationId xmlns:p14="http://schemas.microsoft.com/office/powerpoint/2010/main" val="356147952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great but what about actually taking this analysis to your boss? I don’t think a lot of bosses would want to hear about what your test statistic was and what critical value you used. You instead want to tell some cohesive story about the data analysis.</a:t>
            </a:r>
          </a:p>
          <a:p>
            <a:r>
              <a:rPr lang="en-US" dirty="0"/>
              <a:t>Now this is not a class about storytelling with data, and there are some OLT classes that would help with this, but I know one thing that always tells a good story to managers is MONEY. Money talks, right? So the most you can bring your analysis into actual money, the better. </a:t>
            </a:r>
          </a:p>
          <a:p>
            <a:r>
              <a:rPr lang="en-US" dirty="0"/>
              <a:t>Finally, when in doubt with how to drive home a data story, it’s never a bad idea to visualize your results, so let’s do so with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75</a:t>
            </a:fld>
            <a:endParaRPr lang="en-US"/>
          </a:p>
        </p:txBody>
      </p:sp>
    </p:spTree>
    <p:extLst>
      <p:ext uri="{BB962C8B-B14F-4D97-AF65-F5344CB8AC3E}">
        <p14:creationId xmlns:p14="http://schemas.microsoft.com/office/powerpoint/2010/main" val="6018782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continue with our AC analysis by drawing a picture of the results. </a:t>
            </a:r>
          </a:p>
        </p:txBody>
      </p:sp>
      <p:sp>
        <p:nvSpPr>
          <p:cNvPr id="4" name="Slide Number Placeholder 3"/>
          <p:cNvSpPr>
            <a:spLocks noGrp="1"/>
          </p:cNvSpPr>
          <p:nvPr>
            <p:ph type="sldNum" sz="quarter" idx="5"/>
          </p:nvPr>
        </p:nvSpPr>
        <p:spPr/>
        <p:txBody>
          <a:bodyPr/>
          <a:lstStyle/>
          <a:p>
            <a:fld id="{FFB500C5-13F7-48FC-8160-C29AECF6C602}" type="slidenum">
              <a:rPr lang="en-US" smtClean="0"/>
              <a:t>76</a:t>
            </a:fld>
            <a:endParaRPr lang="en-US"/>
          </a:p>
        </p:txBody>
      </p:sp>
    </p:spTree>
    <p:extLst>
      <p:ext uri="{BB962C8B-B14F-4D97-AF65-F5344CB8AC3E}">
        <p14:creationId xmlns:p14="http://schemas.microsoft.com/office/powerpoint/2010/main" val="255781501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 notice this is a new variable! </a:t>
            </a:r>
          </a:p>
          <a:p>
            <a:r>
              <a:rPr lang="en-US" dirty="0"/>
              <a:t>This is your chance to run the whole analysis – from </a:t>
            </a:r>
            <a:r>
              <a:rPr lang="en-US" dirty="0" err="1"/>
              <a:t>descriptives</a:t>
            </a:r>
            <a:r>
              <a:rPr lang="en-US" dirty="0"/>
              <a:t> by category to visualization.</a:t>
            </a:r>
          </a:p>
          <a:p>
            <a:r>
              <a:rPr lang="en-US" dirty="0"/>
              <a:t>Parts of this analysis are going to look funky, which was intended </a:t>
            </a:r>
            <a:r>
              <a:rPr lang="en-US" dirty="0">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77</a:t>
            </a:fld>
            <a:endParaRPr lang="en-US"/>
          </a:p>
        </p:txBody>
      </p:sp>
    </p:spTree>
    <p:extLst>
      <p:ext uri="{BB962C8B-B14F-4D97-AF65-F5344CB8AC3E}">
        <p14:creationId xmlns:p14="http://schemas.microsoft.com/office/powerpoint/2010/main" val="16268071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interesting analysis. There doesn’t appear to be a difference in prices of homes with gas heating, but our sample size of Yes’s is only 26! And guess what, we are looking at a swing of between -$900 and $24,500. So I wouldn’t reject this out of hand just because it’s a .06 p-value. I would want to get a little more Yes data to make this relationship a little more clear.</a:t>
            </a:r>
          </a:p>
          <a:p>
            <a:r>
              <a:rPr lang="en-US" dirty="0"/>
              <a:t>So, this analysis is just a guide, it’s not the be-all, end-all! </a:t>
            </a:r>
          </a:p>
        </p:txBody>
      </p:sp>
      <p:sp>
        <p:nvSpPr>
          <p:cNvPr id="4" name="Slide Number Placeholder 3"/>
          <p:cNvSpPr>
            <a:spLocks noGrp="1"/>
          </p:cNvSpPr>
          <p:nvPr>
            <p:ph type="sldNum" sz="quarter" idx="5"/>
          </p:nvPr>
        </p:nvSpPr>
        <p:spPr/>
        <p:txBody>
          <a:bodyPr/>
          <a:lstStyle/>
          <a:p>
            <a:fld id="{FFB500C5-13F7-48FC-8160-C29AECF6C602}" type="slidenum">
              <a:rPr lang="en-US" smtClean="0"/>
              <a:t>78</a:t>
            </a:fld>
            <a:endParaRPr lang="en-US"/>
          </a:p>
        </p:txBody>
      </p:sp>
    </p:spTree>
    <p:extLst>
      <p:ext uri="{BB962C8B-B14F-4D97-AF65-F5344CB8AC3E}">
        <p14:creationId xmlns:p14="http://schemas.microsoft.com/office/powerpoint/2010/main" val="211943805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done with t-tests, any questions!</a:t>
            </a:r>
          </a:p>
          <a:p>
            <a:r>
              <a:rPr lang="en-US" dirty="0"/>
              <a:t>On to the conclusion. </a:t>
            </a:r>
          </a:p>
        </p:txBody>
      </p:sp>
      <p:sp>
        <p:nvSpPr>
          <p:cNvPr id="4" name="Slide Number Placeholder 3"/>
          <p:cNvSpPr>
            <a:spLocks noGrp="1"/>
          </p:cNvSpPr>
          <p:nvPr>
            <p:ph type="sldNum" sz="quarter" idx="5"/>
          </p:nvPr>
        </p:nvSpPr>
        <p:spPr/>
        <p:txBody>
          <a:bodyPr/>
          <a:lstStyle/>
          <a:p>
            <a:fld id="{FFB500C5-13F7-48FC-8160-C29AECF6C602}" type="slidenum">
              <a:rPr lang="en-US" smtClean="0"/>
              <a:t>79</a:t>
            </a:fld>
            <a:endParaRPr lang="en-US"/>
          </a:p>
        </p:txBody>
      </p:sp>
    </p:spTree>
    <p:extLst>
      <p:ext uri="{BB962C8B-B14F-4D97-AF65-F5344CB8AC3E}">
        <p14:creationId xmlns:p14="http://schemas.microsoft.com/office/powerpoint/2010/main" val="29988008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continue learning, a few options:</a:t>
            </a:r>
          </a:p>
          <a:p>
            <a:pPr marL="171450" indent="-171450">
              <a:buFontTx/>
              <a:buChar char="-"/>
            </a:pPr>
            <a:r>
              <a:rPr lang="en-US" dirty="0"/>
              <a:t>First, I have collected some datasets that have the right “ingredients” in them for a satisfying t-test, have at them!</a:t>
            </a:r>
          </a:p>
          <a:p>
            <a:pPr marL="171450" indent="-171450">
              <a:buFontTx/>
              <a:buChar char="-"/>
            </a:pPr>
            <a:r>
              <a:rPr lang="en-US" dirty="0"/>
              <a:t>Second, what we really didn’t get into was </a:t>
            </a:r>
            <a:r>
              <a:rPr lang="en-US" i="1" dirty="0"/>
              <a:t>how </a:t>
            </a:r>
            <a:r>
              <a:rPr lang="en-US" i="0" dirty="0"/>
              <a:t>to sample this data to come up with reliable results in the first place. This gets into concepts like sampling bias and more broadly experimental design. This seems like it would be rather academic but actually is a pretty valuable business skill to have especially in the context of A/B tests. </a:t>
            </a:r>
          </a:p>
          <a:p>
            <a:pPr marL="171450" indent="-171450">
              <a:buFontTx/>
              <a:buChar char="-"/>
            </a:pPr>
            <a:r>
              <a:rPr lang="en-US" i="0" dirty="0"/>
              <a:t>We’ve also only scratched the surface of inferential statistics, that is, comparing the means of two somewhat normally-distributed categories, there are quite a few other tests to be aware of, again “different recipes for different ingredients.”</a:t>
            </a:r>
          </a:p>
          <a:p>
            <a:pPr marL="171450" indent="-171450">
              <a:buFontTx/>
              <a:buChar char="-"/>
            </a:pPr>
            <a:r>
              <a:rPr lang="en-US" i="0" dirty="0"/>
              <a:t>Finally the linear regression is the Mac-daddy of classical statistics and in many ways is a link between classical statistics and more modern machine learning techniques. </a:t>
            </a:r>
          </a:p>
          <a:p>
            <a:pPr marL="0" indent="0">
              <a:buFontTx/>
              <a:buNone/>
            </a:pPr>
            <a:r>
              <a:rPr lang="en-US" i="0" dirty="0"/>
              <a:t>A couple of books that are on OLT which will help you on this learning path: </a:t>
            </a:r>
          </a:p>
        </p:txBody>
      </p:sp>
      <p:sp>
        <p:nvSpPr>
          <p:cNvPr id="4" name="Slide Number Placeholder 3"/>
          <p:cNvSpPr>
            <a:spLocks noGrp="1"/>
          </p:cNvSpPr>
          <p:nvPr>
            <p:ph type="sldNum" sz="quarter" idx="5"/>
          </p:nvPr>
        </p:nvSpPr>
        <p:spPr/>
        <p:txBody>
          <a:bodyPr/>
          <a:lstStyle/>
          <a:p>
            <a:fld id="{FFB500C5-13F7-48FC-8160-C29AECF6C602}" type="slidenum">
              <a:rPr lang="en-US" smtClean="0"/>
              <a:t>81</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this is a pretty comprehensive look at doing statistics in Excel, this will indeed take you all the way through into linear regression, using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82</a:t>
            </a:fld>
            <a:endParaRPr lang="en-US"/>
          </a:p>
        </p:txBody>
      </p:sp>
    </p:spTree>
    <p:extLst>
      <p:ext uri="{BB962C8B-B14F-4D97-AF65-F5344CB8AC3E}">
        <p14:creationId xmlns:p14="http://schemas.microsoft.com/office/powerpoint/2010/main" val="3160715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83</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84</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1242026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85</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out this dataset of school test scores. Consider what kind of variable you would classify as each. Make your best guess.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3592188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2/29/2020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hyperlink" Target="https://www.theanalysisfactor.com/level-of-measurement-not-obvious/" TargetMode="Externa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comments" Target="../comments/comment1.x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8.gif"/></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9.gif"/></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comments" Target="../comments/comment2.xml"/><Relationship Id="rId4" Type="http://schemas.openxmlformats.org/officeDocument/2006/relationships/image" Target="../media/image28.jpe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28.jpeg"/><Relationship Id="rId4" Type="http://schemas.openxmlformats.org/officeDocument/2006/relationships/image" Target="../media/image28.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comments" Target="../comments/comment3.xml"/><Relationship Id="rId4" Type="http://schemas.openxmlformats.org/officeDocument/2006/relationships/image" Target="../media/image29.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hyperlink" Target="https://www.amstat.org/asa/files/pdfs/P-ValueStatement.pdf" TargetMode="External"/><Relationship Id="rId4" Type="http://schemas.openxmlformats.org/officeDocument/2006/relationships/image" Target="../media/image34.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2"/>
          <a:srcRect/>
          <a:stretch>
            <a:fillRect/>
          </a:stretch>
        </p:blipFill>
        <p:spPr>
          <a:xfrm>
            <a:off x="11095486" y="-952760"/>
            <a:ext cx="6699438" cy="4911526"/>
          </a:xfrm>
          <a:prstGeom prst="rect">
            <a:avLst/>
          </a:prstGeom>
        </p:spPr>
      </p:pic>
      <p:sp>
        <p:nvSpPr>
          <p:cNvPr id="8" name="TextBox 8"/>
          <p:cNvSpPr txBox="1"/>
          <p:nvPr/>
        </p:nvSpPr>
        <p:spPr>
          <a:xfrm>
            <a:off x="3716308" y="5238750"/>
            <a:ext cx="13542992" cy="4187825"/>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EXCEL STATISTICS FOR BUSINESS ANALYTICS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pic>
        <p:nvPicPr>
          <p:cNvPr id="7" name="Picture 7"/>
          <p:cNvPicPr>
            <a:picLocks noChangeAspect="1"/>
          </p:cNvPicPr>
          <p:nvPr/>
        </p:nvPicPr>
        <p:blipFill>
          <a:blip r:embed="rId4"/>
          <a:srcRect l="50" r="50"/>
          <a:stretch>
            <a:fillRect/>
          </a:stretch>
        </p:blipFill>
        <p:spPr>
          <a:xfrm>
            <a:off x="1333353" y="911425"/>
            <a:ext cx="15621294" cy="917751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a:solidFill>
                  <a:srgbClr val="000000"/>
                </a:solidFill>
                <a:latin typeface="League Spartan Bold"/>
              </a:rPr>
              <a:t>WHAT’S ON THE TABLE?</a:t>
            </a:r>
            <a:endParaRPr lang="en-US" sz="7500" spc="375" dirty="0">
              <a:solidFill>
                <a:srgbClr val="000000"/>
              </a:solidFill>
              <a:latin typeface="League Spartan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8964937" cy="2162772"/>
          </a:xfrm>
          <a:prstGeom prst="rect">
            <a:avLst/>
          </a:prstGeom>
        </p:spPr>
        <p:txBody>
          <a:bodyPr lIns="0" tIns="0" rIns="0" bIns="0" rtlCol="0" anchor="t">
            <a:spAutoFit/>
          </a:bodyPr>
          <a:lstStyle/>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rPr>
              <a:t>star.xlsx</a:t>
            </a: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What type is each variable?</a:t>
            </a: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(Don’t be afraid to poke at the data!)</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858664776"/>
              </p:ext>
            </p:extLst>
          </p:nvPr>
        </p:nvGraphicFramePr>
        <p:xfrm>
          <a:off x="838200" y="4500748"/>
          <a:ext cx="16764000" cy="493776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gridCol w="5588000">
                  <a:extLst>
                    <a:ext uri="{9D8B030D-6E8A-4147-A177-3AD203B41FA5}">
                      <a16:colId xmlns:a16="http://schemas.microsoft.com/office/drawing/2014/main" val="1146283304"/>
                    </a:ext>
                  </a:extLst>
                </a:gridCol>
                <a:gridCol w="5588000">
                  <a:extLst>
                    <a:ext uri="{9D8B030D-6E8A-4147-A177-3AD203B41FA5}">
                      <a16:colId xmlns:a16="http://schemas.microsoft.com/office/drawing/2014/main" val="1708182666"/>
                    </a:ext>
                  </a:extLst>
                </a:gridCol>
              </a:tblGrid>
              <a:tr h="370840">
                <a:tc>
                  <a:txBody>
                    <a:bodyPr/>
                    <a:lstStyle/>
                    <a:p>
                      <a:r>
                        <a:rPr lang="en-US" sz="3000" dirty="0">
                          <a:latin typeface="Gidole" panose="020B0604020202020204" charset="0"/>
                        </a:rPr>
                        <a:t>Variable</a:t>
                      </a:r>
                    </a:p>
                  </a:txBody>
                  <a:tcPr>
                    <a:solidFill>
                      <a:srgbClr val="CF3338"/>
                    </a:solidFill>
                  </a:tcPr>
                </a:tc>
                <a:tc>
                  <a:txBody>
                    <a:bodyPr/>
                    <a:lstStyle/>
                    <a:p>
                      <a:r>
                        <a:rPr lang="en-US" sz="3000" dirty="0">
                          <a:latin typeface="Gidole" panose="020B0604020202020204" charset="0"/>
                        </a:rPr>
                        <a:t>Description</a:t>
                      </a:r>
                    </a:p>
                  </a:txBody>
                  <a:tcPr>
                    <a:solidFill>
                      <a:srgbClr val="CF3338"/>
                    </a:solidFill>
                  </a:tcPr>
                </a:tc>
                <a:tc>
                  <a:txBody>
                    <a:bodyPr/>
                    <a:lstStyle/>
                    <a:p>
                      <a:r>
                        <a:rPr lang="en-US" sz="3000" dirty="0">
                          <a:latin typeface="Gidole" panose="020B0604020202020204" charset="0"/>
                        </a:rPr>
                        <a:t>Type?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err="1">
                          <a:latin typeface="Roboto Mono" pitchFamily="2" charset="0"/>
                          <a:ea typeface="Roboto Mono" pitchFamily="2" charset="0"/>
                        </a:rPr>
                        <a:t>tmathssk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math scaled score</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787104677"/>
                  </a:ext>
                </a:extLst>
              </a:tr>
              <a:tr h="370840">
                <a:tc>
                  <a:txBody>
                    <a:bodyPr/>
                    <a:lstStyle/>
                    <a:p>
                      <a:r>
                        <a:rPr lang="en-US" sz="3000" dirty="0" err="1">
                          <a:latin typeface="Roboto Mono" pitchFamily="2" charset="0"/>
                          <a:ea typeface="Roboto Mono" pitchFamily="2" charset="0"/>
                        </a:rPr>
                        <a:t>treadssk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reading scaled score</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1485117769"/>
                  </a:ext>
                </a:extLst>
              </a:tr>
              <a:tr h="370840">
                <a:tc>
                  <a:txBody>
                    <a:bodyPr/>
                    <a:lstStyle/>
                    <a:p>
                      <a:r>
                        <a:rPr lang="en-US" sz="3000" dirty="0" err="1">
                          <a:latin typeface="Roboto Mono" pitchFamily="2" charset="0"/>
                          <a:ea typeface="Roboto Mono" pitchFamily="2" charset="0"/>
                        </a:rPr>
                        <a:t>classk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Type of class</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3931548709"/>
                  </a:ext>
                </a:extLst>
              </a:tr>
              <a:tr h="370840">
                <a:tc>
                  <a:txBody>
                    <a:bodyPr/>
                    <a:lstStyle/>
                    <a:p>
                      <a:r>
                        <a:rPr lang="en-US" sz="3000" dirty="0" err="1">
                          <a:latin typeface="Roboto Mono" pitchFamily="2" charset="0"/>
                          <a:ea typeface="Roboto Mono" pitchFamily="2" charset="0"/>
                        </a:rPr>
                        <a:t>totexpk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Years of total teaching experience</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sex</a:t>
                      </a:r>
                    </a:p>
                  </a:txBody>
                  <a:tcPr/>
                </a:tc>
                <a:tc>
                  <a:txBody>
                    <a:bodyPr/>
                    <a:lstStyle/>
                    <a:p>
                      <a:r>
                        <a:rPr lang="en-US" sz="3000" dirty="0">
                          <a:latin typeface="Gidole" panose="020B0604020202020204" charset="0"/>
                        </a:rPr>
                        <a:t>Sex</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3402517326"/>
                  </a:ext>
                </a:extLst>
              </a:tr>
              <a:tr h="370840">
                <a:tc>
                  <a:txBody>
                    <a:bodyPr/>
                    <a:lstStyle/>
                    <a:p>
                      <a:r>
                        <a:rPr lang="en-US" sz="3000" dirty="0" err="1">
                          <a:latin typeface="Roboto Mono" pitchFamily="2" charset="0"/>
                          <a:ea typeface="Roboto Mono" pitchFamily="2" charset="0"/>
                        </a:rPr>
                        <a:t>freelunk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Qualified for free lunch?</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047927436"/>
                  </a:ext>
                </a:extLst>
              </a:tr>
              <a:tr h="370840">
                <a:tc>
                  <a:txBody>
                    <a:bodyPr/>
                    <a:lstStyle/>
                    <a:p>
                      <a:r>
                        <a:rPr lang="en-US" sz="3000" dirty="0">
                          <a:latin typeface="Roboto Mono" pitchFamily="2" charset="0"/>
                          <a:ea typeface="Roboto Mono" pitchFamily="2" charset="0"/>
                        </a:rPr>
                        <a:t>race</a:t>
                      </a:r>
                    </a:p>
                  </a:txBody>
                  <a:tcPr/>
                </a:tc>
                <a:tc>
                  <a:txBody>
                    <a:bodyPr/>
                    <a:lstStyle/>
                    <a:p>
                      <a:r>
                        <a:rPr lang="en-US" sz="3000" dirty="0">
                          <a:latin typeface="Gidole" panose="020B0604020202020204" charset="0"/>
                        </a:rPr>
                        <a:t>Race</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440065022"/>
                  </a:ext>
                </a:extLst>
              </a:tr>
              <a:tr h="370840">
                <a:tc>
                  <a:txBody>
                    <a:bodyPr/>
                    <a:lstStyle/>
                    <a:p>
                      <a:r>
                        <a:rPr lang="en-US" sz="3000" dirty="0" err="1">
                          <a:latin typeface="Roboto Mono" pitchFamily="2" charset="0"/>
                          <a:ea typeface="Roboto Mono" pitchFamily="2" charset="0"/>
                        </a:rPr>
                        <a:t>schidkn</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School indicator</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728037272"/>
                  </a:ext>
                </a:extLst>
              </a:tr>
            </a:tbl>
          </a:graphicData>
        </a:graphic>
      </p:graphicFrame>
      <p:pic>
        <p:nvPicPr>
          <p:cNvPr id="92" name="Picture 91">
            <a:extLst>
              <a:ext uri="{FF2B5EF4-FFF2-40B4-BE49-F238E27FC236}">
                <a16:creationId xmlns:a16="http://schemas.microsoft.com/office/drawing/2014/main" id="{19DF61BB-E919-47A8-A709-024329355A73}"/>
              </a:ext>
            </a:extLst>
          </p:cNvPr>
          <p:cNvPicPr>
            <a:picLocks noChangeAspect="1"/>
          </p:cNvPicPr>
          <p:nvPr/>
        </p:nvPicPr>
        <p:blipFill>
          <a:blip r:embed="rId4"/>
          <a:stretch>
            <a:fillRect/>
          </a:stretch>
        </p:blipFill>
        <p:spPr>
          <a:xfrm>
            <a:off x="9982200" y="556296"/>
            <a:ext cx="5562600" cy="363593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8964937" cy="2678938"/>
          </a:xfrm>
          <a:prstGeom prst="rect">
            <a:avLst/>
          </a:prstGeom>
        </p:spPr>
        <p:txBody>
          <a:bodyPr lIns="0" tIns="0" rIns="0" bIns="0" rtlCol="0" anchor="t">
            <a:spAutoFit/>
          </a:bodyPr>
          <a:lstStyle/>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rPr>
              <a:t>star.xlsx</a:t>
            </a:r>
          </a:p>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What type is each variable?</a:t>
            </a:r>
          </a:p>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(Don’t be afraid to poke at the data!)</a:t>
            </a:r>
          </a:p>
          <a:p>
            <a:pPr marL="1261110" lvl="2" indent="-457200">
              <a:lnSpc>
                <a:spcPct val="150000"/>
              </a:lnSpc>
              <a:buFont typeface="Arial" panose="020B0604020202020204" pitchFamily="34" charset="0"/>
              <a:buChar char="•"/>
            </a:pPr>
            <a:r>
              <a:rPr lang="en-US" sz="3000" dirty="0">
                <a:solidFill>
                  <a:srgbClr val="000000"/>
                </a:solidFill>
                <a:latin typeface="Gidole" panose="020B0604020202020204" charset="0"/>
              </a:rPr>
              <a:t>(Filtering for now…)</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425544308"/>
              </p:ext>
            </p:extLst>
          </p:nvPr>
        </p:nvGraphicFramePr>
        <p:xfrm>
          <a:off x="838200" y="4500748"/>
          <a:ext cx="16764000" cy="493776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gridCol w="5588000">
                  <a:extLst>
                    <a:ext uri="{9D8B030D-6E8A-4147-A177-3AD203B41FA5}">
                      <a16:colId xmlns:a16="http://schemas.microsoft.com/office/drawing/2014/main" val="1146283304"/>
                    </a:ext>
                  </a:extLst>
                </a:gridCol>
                <a:gridCol w="5588000">
                  <a:extLst>
                    <a:ext uri="{9D8B030D-6E8A-4147-A177-3AD203B41FA5}">
                      <a16:colId xmlns:a16="http://schemas.microsoft.com/office/drawing/2014/main" val="1708182666"/>
                    </a:ext>
                  </a:extLst>
                </a:gridCol>
              </a:tblGrid>
              <a:tr h="370840">
                <a:tc>
                  <a:txBody>
                    <a:bodyPr/>
                    <a:lstStyle/>
                    <a:p>
                      <a:r>
                        <a:rPr lang="en-US" sz="3000" dirty="0">
                          <a:latin typeface="Gidole" panose="020B0604020202020204" charset="0"/>
                        </a:rPr>
                        <a:t>Variable</a:t>
                      </a:r>
                    </a:p>
                  </a:txBody>
                  <a:tcPr>
                    <a:solidFill>
                      <a:srgbClr val="CF3338"/>
                    </a:solidFill>
                  </a:tcPr>
                </a:tc>
                <a:tc>
                  <a:txBody>
                    <a:bodyPr/>
                    <a:lstStyle/>
                    <a:p>
                      <a:r>
                        <a:rPr lang="en-US" sz="3000" dirty="0">
                          <a:latin typeface="Gidole" panose="020B0604020202020204" charset="0"/>
                        </a:rPr>
                        <a:t>Description</a:t>
                      </a:r>
                    </a:p>
                  </a:txBody>
                  <a:tcPr>
                    <a:solidFill>
                      <a:srgbClr val="CF3338"/>
                    </a:solidFill>
                  </a:tcPr>
                </a:tc>
                <a:tc>
                  <a:txBody>
                    <a:bodyPr/>
                    <a:lstStyle/>
                    <a:p>
                      <a:r>
                        <a:rPr lang="en-US" sz="3000" dirty="0">
                          <a:latin typeface="Gidole" panose="020B0604020202020204" charset="0"/>
                        </a:rPr>
                        <a:t>Type?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err="1">
                          <a:latin typeface="Roboto Mono" pitchFamily="2" charset="0"/>
                          <a:ea typeface="Roboto Mono" pitchFamily="2" charset="0"/>
                        </a:rPr>
                        <a:t>tmathssk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math scaled score</a:t>
                      </a:r>
                    </a:p>
                  </a:txBody>
                  <a:tcPr/>
                </a:tc>
                <a:tc>
                  <a:txBody>
                    <a:bodyPr/>
                    <a:lstStyle/>
                    <a:p>
                      <a:r>
                        <a:rPr lang="en-US" sz="3000" dirty="0">
                          <a:latin typeface="Gidole" panose="020B0604020202020204" charset="0"/>
                        </a:rPr>
                        <a:t>Continuous</a:t>
                      </a:r>
                    </a:p>
                  </a:txBody>
                  <a:tcPr/>
                </a:tc>
                <a:extLst>
                  <a:ext uri="{0D108BD9-81ED-4DB2-BD59-A6C34878D82A}">
                    <a16:rowId xmlns:a16="http://schemas.microsoft.com/office/drawing/2014/main" val="787104677"/>
                  </a:ext>
                </a:extLst>
              </a:tr>
              <a:tr h="370840">
                <a:tc>
                  <a:txBody>
                    <a:bodyPr/>
                    <a:lstStyle/>
                    <a:p>
                      <a:r>
                        <a:rPr lang="en-US" sz="3000" dirty="0" err="1">
                          <a:latin typeface="Roboto Mono" pitchFamily="2" charset="0"/>
                          <a:ea typeface="Roboto Mono" pitchFamily="2" charset="0"/>
                        </a:rPr>
                        <a:t>treadssk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reading scaled score</a:t>
                      </a:r>
                    </a:p>
                  </a:txBody>
                  <a:tcPr/>
                </a:tc>
                <a:tc>
                  <a:txBody>
                    <a:bodyPr/>
                    <a:lstStyle/>
                    <a:p>
                      <a:r>
                        <a:rPr lang="en-US" sz="3000" dirty="0">
                          <a:latin typeface="Gidole" panose="020B0604020202020204" charset="0"/>
                        </a:rPr>
                        <a:t>Continuous</a:t>
                      </a:r>
                    </a:p>
                  </a:txBody>
                  <a:tcPr/>
                </a:tc>
                <a:extLst>
                  <a:ext uri="{0D108BD9-81ED-4DB2-BD59-A6C34878D82A}">
                    <a16:rowId xmlns:a16="http://schemas.microsoft.com/office/drawing/2014/main" val="1485117769"/>
                  </a:ext>
                </a:extLst>
              </a:tr>
              <a:tr h="370840">
                <a:tc>
                  <a:txBody>
                    <a:bodyPr/>
                    <a:lstStyle/>
                    <a:p>
                      <a:r>
                        <a:rPr lang="en-US" sz="3000" dirty="0" err="1">
                          <a:latin typeface="Roboto Mono" pitchFamily="2" charset="0"/>
                          <a:ea typeface="Roboto Mono" pitchFamily="2" charset="0"/>
                        </a:rPr>
                        <a:t>classk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Type of class</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3931548709"/>
                  </a:ext>
                </a:extLst>
              </a:tr>
              <a:tr h="370840">
                <a:tc>
                  <a:txBody>
                    <a:bodyPr/>
                    <a:lstStyle/>
                    <a:p>
                      <a:r>
                        <a:rPr lang="en-US" sz="3000" dirty="0" err="1">
                          <a:latin typeface="Roboto Mono" pitchFamily="2" charset="0"/>
                          <a:ea typeface="Roboto Mono" pitchFamily="2" charset="0"/>
                        </a:rPr>
                        <a:t>totexpk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Years of total teaching experience</a:t>
                      </a:r>
                    </a:p>
                  </a:txBody>
                  <a:tcPr/>
                </a:tc>
                <a:tc>
                  <a:txBody>
                    <a:bodyPr/>
                    <a:lstStyle/>
                    <a:p>
                      <a:r>
                        <a:rPr lang="en-US" sz="3000" dirty="0">
                          <a:latin typeface="Gidole" panose="020B0604020202020204" charset="0"/>
                        </a:rPr>
                        <a:t>Discrete</a:t>
                      </a: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sex</a:t>
                      </a:r>
                    </a:p>
                  </a:txBody>
                  <a:tcPr/>
                </a:tc>
                <a:tc>
                  <a:txBody>
                    <a:bodyPr/>
                    <a:lstStyle/>
                    <a:p>
                      <a:r>
                        <a:rPr lang="en-US" sz="3000" dirty="0">
                          <a:latin typeface="Gidole" panose="020B0604020202020204" charset="0"/>
                        </a:rPr>
                        <a:t>Sex</a:t>
                      </a:r>
                    </a:p>
                  </a:txBody>
                  <a:tcPr/>
                </a:tc>
                <a:tc>
                  <a:txBody>
                    <a:bodyPr/>
                    <a:lstStyle/>
                    <a:p>
                      <a:r>
                        <a:rPr lang="en-US" sz="3000" dirty="0">
                          <a:latin typeface="Gidole" panose="020B0604020202020204" charset="0"/>
                        </a:rPr>
                        <a:t>Binary</a:t>
                      </a:r>
                    </a:p>
                  </a:txBody>
                  <a:tcPr/>
                </a:tc>
                <a:extLst>
                  <a:ext uri="{0D108BD9-81ED-4DB2-BD59-A6C34878D82A}">
                    <a16:rowId xmlns:a16="http://schemas.microsoft.com/office/drawing/2014/main" val="3402517326"/>
                  </a:ext>
                </a:extLst>
              </a:tr>
              <a:tr h="370840">
                <a:tc>
                  <a:txBody>
                    <a:bodyPr/>
                    <a:lstStyle/>
                    <a:p>
                      <a:r>
                        <a:rPr lang="en-US" sz="3000" dirty="0" err="1">
                          <a:latin typeface="Roboto Mono" pitchFamily="2" charset="0"/>
                          <a:ea typeface="Roboto Mono" pitchFamily="2" charset="0"/>
                        </a:rPr>
                        <a:t>freelunk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Qualified for free lunch?</a:t>
                      </a:r>
                    </a:p>
                  </a:txBody>
                  <a:tcPr/>
                </a:tc>
                <a:tc>
                  <a:txBody>
                    <a:bodyPr/>
                    <a:lstStyle/>
                    <a:p>
                      <a:r>
                        <a:rPr lang="en-US" sz="3000" dirty="0">
                          <a:latin typeface="Gidole" panose="020B0604020202020204" charset="0"/>
                        </a:rPr>
                        <a:t>Binary</a:t>
                      </a:r>
                    </a:p>
                  </a:txBody>
                  <a:tcPr/>
                </a:tc>
                <a:extLst>
                  <a:ext uri="{0D108BD9-81ED-4DB2-BD59-A6C34878D82A}">
                    <a16:rowId xmlns:a16="http://schemas.microsoft.com/office/drawing/2014/main" val="1047927436"/>
                  </a:ext>
                </a:extLst>
              </a:tr>
              <a:tr h="370840">
                <a:tc>
                  <a:txBody>
                    <a:bodyPr/>
                    <a:lstStyle/>
                    <a:p>
                      <a:r>
                        <a:rPr lang="en-US" sz="3000" dirty="0">
                          <a:latin typeface="Roboto Mono" pitchFamily="2" charset="0"/>
                          <a:ea typeface="Roboto Mono" pitchFamily="2" charset="0"/>
                        </a:rPr>
                        <a:t>race</a:t>
                      </a:r>
                    </a:p>
                  </a:txBody>
                  <a:tcPr/>
                </a:tc>
                <a:tc>
                  <a:txBody>
                    <a:bodyPr/>
                    <a:lstStyle/>
                    <a:p>
                      <a:r>
                        <a:rPr lang="en-US" sz="3000" dirty="0">
                          <a:latin typeface="Gidole" panose="020B0604020202020204" charset="0"/>
                        </a:rPr>
                        <a:t>Race</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1440065022"/>
                  </a:ext>
                </a:extLst>
              </a:tr>
              <a:tr h="370840">
                <a:tc>
                  <a:txBody>
                    <a:bodyPr/>
                    <a:lstStyle/>
                    <a:p>
                      <a:r>
                        <a:rPr lang="en-US" sz="3000" dirty="0" err="1">
                          <a:latin typeface="Roboto Mono" pitchFamily="2" charset="0"/>
                          <a:ea typeface="Roboto Mono" pitchFamily="2" charset="0"/>
                        </a:rPr>
                        <a:t>schidkn</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School indicator</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1728037272"/>
                  </a:ext>
                </a:extLst>
              </a:tr>
            </a:tbl>
          </a:graphicData>
        </a:graphic>
      </p:graphicFrame>
      <p:pic>
        <p:nvPicPr>
          <p:cNvPr id="6" name="Picture 7">
            <a:extLst>
              <a:ext uri="{FF2B5EF4-FFF2-40B4-BE49-F238E27FC236}">
                <a16:creationId xmlns:a16="http://schemas.microsoft.com/office/drawing/2014/main" id="{0FA78A58-BA6A-467D-9244-051E086011F9}"/>
              </a:ext>
            </a:extLst>
          </p:cNvPr>
          <p:cNvPicPr>
            <a:picLocks noChangeAspect="1"/>
          </p:cNvPicPr>
          <p:nvPr/>
        </p:nvPicPr>
        <p:blipFill>
          <a:blip r:embed="rId4"/>
          <a:srcRect l="50" r="50"/>
          <a:stretch>
            <a:fillRect/>
          </a:stretch>
        </p:blipFill>
        <p:spPr>
          <a:xfrm>
            <a:off x="8077200" y="-339777"/>
            <a:ext cx="9592614" cy="5635660"/>
          </a:xfrm>
          <a:prstGeom prst="rect">
            <a:avLst/>
          </a:prstGeom>
        </p:spPr>
      </p:pic>
    </p:spTree>
    <p:extLst>
      <p:ext uri="{BB962C8B-B14F-4D97-AF65-F5344CB8AC3E}">
        <p14:creationId xmlns:p14="http://schemas.microsoft.com/office/powerpoint/2010/main" val="986978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1270"/>
            <a:ext cx="9027146" cy="5140743"/>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00401"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132158" y="5145321"/>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9071302" y="836057"/>
            <a:ext cx="8187998" cy="3462486"/>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VARIABLE TYPES ARE CONTEXTUAL</a:t>
            </a:r>
          </a:p>
        </p:txBody>
      </p:sp>
      <p:sp>
        <p:nvSpPr>
          <p:cNvPr id="14" name="TextBox 13">
            <a:extLst>
              <a:ext uri="{FF2B5EF4-FFF2-40B4-BE49-F238E27FC236}">
                <a16:creationId xmlns:a16="http://schemas.microsoft.com/office/drawing/2014/main" id="{1E904CE1-A42D-4110-B5DB-9D713E1AB317}"/>
              </a:ext>
            </a:extLst>
          </p:cNvPr>
          <p:cNvSpPr txBox="1"/>
          <p:nvPr/>
        </p:nvSpPr>
        <p:spPr>
          <a:xfrm>
            <a:off x="685800" y="-14993"/>
            <a:ext cx="7924800" cy="923330"/>
          </a:xfrm>
          <a:prstGeom prst="rect">
            <a:avLst/>
          </a:prstGeom>
          <a:noFill/>
        </p:spPr>
        <p:txBody>
          <a:bodyPr wrap="square" rtlCol="0">
            <a:spAutoFit/>
          </a:bodyPr>
          <a:lstStyle/>
          <a:p>
            <a:pPr algn="ctr"/>
            <a:r>
              <a:rPr lang="en-US" sz="5400" dirty="0">
                <a:solidFill>
                  <a:schemeClr val="bg1"/>
                </a:solidFill>
                <a:latin typeface="Impact" panose="020B0806030902050204" pitchFamily="34" charset="0"/>
              </a:rPr>
              <a:t>WHO KNOWS?</a:t>
            </a:r>
          </a:p>
        </p:txBody>
      </p:sp>
      <p:sp>
        <p:nvSpPr>
          <p:cNvPr id="15" name="TextBox 14">
            <a:extLst>
              <a:ext uri="{FF2B5EF4-FFF2-40B4-BE49-F238E27FC236}">
                <a16:creationId xmlns:a16="http://schemas.microsoft.com/office/drawing/2014/main" id="{AC9C0AAD-B435-493C-A13A-A44A76BBF7C0}"/>
              </a:ext>
            </a:extLst>
          </p:cNvPr>
          <p:cNvSpPr txBox="1"/>
          <p:nvPr/>
        </p:nvSpPr>
        <p:spPr>
          <a:xfrm>
            <a:off x="580101" y="4274176"/>
            <a:ext cx="7924800" cy="830997"/>
          </a:xfrm>
          <a:prstGeom prst="rect">
            <a:avLst/>
          </a:prstGeom>
          <a:noFill/>
        </p:spPr>
        <p:txBody>
          <a:bodyPr wrap="square" rtlCol="0">
            <a:spAutoFit/>
          </a:bodyPr>
          <a:lstStyle/>
          <a:p>
            <a:pPr algn="ctr"/>
            <a:r>
              <a:rPr lang="en-US" sz="4800" dirty="0">
                <a:solidFill>
                  <a:schemeClr val="bg1"/>
                </a:solidFill>
                <a:latin typeface="Impact" panose="020B0806030902050204" pitchFamily="34" charset="0"/>
              </a:rPr>
              <a:t>IT’S NEBULOSE…</a:t>
            </a:r>
          </a:p>
        </p:txBody>
      </p:sp>
      <p:sp>
        <p:nvSpPr>
          <p:cNvPr id="10" name="TextBox 9">
            <a:extLst>
              <a:ext uri="{FF2B5EF4-FFF2-40B4-BE49-F238E27FC236}">
                <a16:creationId xmlns:a16="http://schemas.microsoft.com/office/drawing/2014/main" id="{6D2CCBB7-C571-4D65-B6E0-D1151FFABB89}"/>
              </a:ext>
            </a:extLst>
          </p:cNvPr>
          <p:cNvSpPr txBox="1"/>
          <p:nvPr/>
        </p:nvSpPr>
        <p:spPr>
          <a:xfrm>
            <a:off x="442454" y="9481490"/>
            <a:ext cx="15576434" cy="646331"/>
          </a:xfrm>
          <a:prstGeom prst="rect">
            <a:avLst/>
          </a:prstGeom>
          <a:noFill/>
        </p:spPr>
        <p:txBody>
          <a:bodyPr wrap="square" rtlCol="0">
            <a:spAutoFit/>
          </a:bodyPr>
          <a:lstStyle/>
          <a:p>
            <a:r>
              <a:rPr lang="en-US" sz="3600" dirty="0">
                <a:solidFill>
                  <a:schemeClr val="bg1"/>
                </a:solidFill>
                <a:latin typeface="Gidole" panose="02000503000000000000" pitchFamily="50" charset="0"/>
                <a:hlinkClick r:id="rId5">
                  <a:extLst>
                    <a:ext uri="{A12FA001-AC4F-418D-AE19-62706E023703}">
                      <ahyp:hlinkClr xmlns:ahyp="http://schemas.microsoft.com/office/drawing/2018/hyperlinkcolor" val="tx"/>
                    </a:ext>
                  </a:extLst>
                </a:hlinkClick>
              </a:rPr>
              <a:t>https://www.theanalysisfactor.com/level-of-measurement-not-obvious/</a:t>
            </a:r>
            <a:r>
              <a:rPr lang="en-US" sz="3600" dirty="0">
                <a:solidFill>
                  <a:schemeClr val="bg1"/>
                </a:solidFill>
                <a:latin typeface="Gidole" panose="02000503000000000000" pitchFamily="50" charset="0"/>
              </a:rPr>
              <a:t>  </a:t>
            </a:r>
          </a:p>
        </p:txBody>
      </p:sp>
    </p:spTree>
    <p:extLst>
      <p:ext uri="{BB962C8B-B14F-4D97-AF65-F5344CB8AC3E}">
        <p14:creationId xmlns:p14="http://schemas.microsoft.com/office/powerpoint/2010/main" val="253265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frequencies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308324"/>
          </a:xfrm>
          <a:prstGeom prst="rect">
            <a:avLst/>
          </a:prstGeom>
          <a:noFill/>
        </p:spPr>
        <p:txBody>
          <a:bodyPr wrap="square" rtlCol="0">
            <a:spAutoFit/>
          </a:bodyPr>
          <a:lstStyle/>
          <a:p>
            <a:pPr marL="1028700" lvl="1" indent="-571500">
              <a:buFont typeface="Arial" panose="020B0604020202020204" pitchFamily="34" charset="0"/>
              <a:buChar char="•"/>
            </a:pPr>
            <a:r>
              <a:rPr lang="en-US" sz="3600" dirty="0">
                <a:latin typeface="Gidole" panose="020B0604020202020204" charset="0"/>
              </a:rPr>
              <a:t>Used for categorical variables</a:t>
            </a:r>
          </a:p>
          <a:p>
            <a:pPr marL="1028700" lvl="1" indent="-571500">
              <a:buFont typeface="Arial" panose="020B0604020202020204" pitchFamily="34" charset="0"/>
              <a:buChar char="•"/>
            </a:pPr>
            <a:r>
              <a:rPr lang="en-US" sz="3600" dirty="0">
                <a:latin typeface="Gidole" panose="020B0604020202020204" charset="0"/>
              </a:rPr>
              <a:t>How many of each value do we have? (Counts) </a:t>
            </a:r>
          </a:p>
          <a:p>
            <a:pPr marL="1028700" lvl="1" indent="-571500">
              <a:buFont typeface="Arial" panose="020B0604020202020204" pitchFamily="34" charset="0"/>
              <a:buChar char="•"/>
            </a:pPr>
            <a:r>
              <a:rPr lang="en-US" sz="3600" dirty="0">
                <a:latin typeface="Gidole" panose="020B0604020202020204" charset="0"/>
              </a:rPr>
              <a:t>Use PivotTables</a:t>
            </a:r>
          </a:p>
        </p:txBody>
      </p:sp>
    </p:spTree>
    <p:extLst>
      <p:ext uri="{BB962C8B-B14F-4D97-AF65-F5344CB8AC3E}">
        <p14:creationId xmlns:p14="http://schemas.microsoft.com/office/powerpoint/2010/main" val="1622288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wages.xlsx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(Don’t forget about the demo notes)</a:t>
            </a:r>
            <a:endParaRPr lang="en-US" sz="3600" dirty="0">
              <a:latin typeface="Gidole" panose="020B0604020202020204" charset="0"/>
            </a:endParaRPr>
          </a:p>
        </p:txBody>
      </p:sp>
    </p:spTree>
    <p:extLst>
      <p:ext uri="{BB962C8B-B14F-4D97-AF65-F5344CB8AC3E}">
        <p14:creationId xmlns:p14="http://schemas.microsoft.com/office/powerpoint/2010/main" val="9796873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970318"/>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Used for continuous variables</a:t>
            </a:r>
          </a:p>
          <a:p>
            <a:pPr marL="285750" indent="-285750">
              <a:buFont typeface="Arial" panose="020B0604020202020204" pitchFamily="34" charset="0"/>
              <a:buChar char="•"/>
            </a:pPr>
            <a:r>
              <a:rPr lang="en-US" sz="3600" dirty="0">
                <a:latin typeface="Gidole" panose="020B0604020202020204" charset="0"/>
              </a:rPr>
              <a:t>Central tendency: what value is the variable centered around?</a:t>
            </a:r>
          </a:p>
          <a:p>
            <a:pPr marL="742950" lvl="1" indent="-285750">
              <a:buFont typeface="Arial" panose="020B0604020202020204" pitchFamily="34" charset="0"/>
              <a:buChar char="•"/>
            </a:pPr>
            <a:r>
              <a:rPr lang="en-US" sz="3600" dirty="0">
                <a:latin typeface="Gidole" panose="020B0604020202020204" charset="0"/>
              </a:rPr>
              <a:t>Mean: “average”</a:t>
            </a:r>
          </a:p>
          <a:p>
            <a:pPr marL="742950" lvl="1" indent="-285750">
              <a:buFont typeface="Arial" panose="020B0604020202020204" pitchFamily="34" charset="0"/>
              <a:buChar char="•"/>
            </a:pPr>
            <a:r>
              <a:rPr lang="en-US" sz="3600" dirty="0">
                <a:latin typeface="Gidole" panose="020B0604020202020204" charset="0"/>
              </a:rPr>
              <a:t>Median: “middle”</a:t>
            </a:r>
          </a:p>
          <a:p>
            <a:pPr marL="742950" lvl="1" indent="-285750">
              <a:buFont typeface="Arial" panose="020B0604020202020204" pitchFamily="34" charset="0"/>
              <a:buChar char="•"/>
            </a:pPr>
            <a:r>
              <a:rPr lang="en-US" sz="3600" dirty="0">
                <a:latin typeface="Gidole" panose="020B0604020202020204" charset="0"/>
              </a:rPr>
              <a:t>Mode: “most common”</a:t>
            </a:r>
          </a:p>
          <a:p>
            <a:pPr marL="742950" lvl="1" indent="-28575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25385427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You are consulting for a non-profit on fundraising strategies</a:t>
            </a:r>
          </a:p>
          <a:p>
            <a:pPr marL="803910" lvl="1" indent="-457200">
              <a:buFont typeface="Arial" panose="020B0604020202020204" pitchFamily="34" charset="0"/>
              <a:buChar char="•"/>
            </a:pPr>
            <a:r>
              <a:rPr lang="en-US" sz="3600" dirty="0">
                <a:solidFill>
                  <a:srgbClr val="000000"/>
                </a:solidFill>
                <a:latin typeface="Gidole" panose="020B0604020202020204" charset="0"/>
              </a:rPr>
              <a:t>Donation data is shown to the right</a:t>
            </a:r>
          </a:p>
          <a:p>
            <a:pPr marL="803910" lvl="1" indent="-457200">
              <a:buFont typeface="Arial" panose="020B0604020202020204" pitchFamily="34" charset="0"/>
              <a:buChar char="•"/>
            </a:pPr>
            <a:r>
              <a:rPr lang="en-US" sz="3600" dirty="0">
                <a:solidFill>
                  <a:srgbClr val="000000"/>
                </a:solidFill>
                <a:latin typeface="Gidole" panose="020B0604020202020204" charset="0"/>
              </a:rPr>
              <a:t>Which measure of central tendency (mean/median/mode) should be tracked? </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2867359188"/>
              </p:ext>
            </p:extLst>
          </p:nvPr>
        </p:nvGraphicFramePr>
        <p:xfrm>
          <a:off x="9753600" y="1809918"/>
          <a:ext cx="5588000" cy="329184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tblGrid>
              <a:tr h="370840">
                <a:tc>
                  <a:txBody>
                    <a:bodyPr/>
                    <a:lstStyle/>
                    <a:p>
                      <a:r>
                        <a:rPr lang="en-US" sz="3000" dirty="0">
                          <a:latin typeface="Gidole" panose="020B0604020202020204" charset="0"/>
                        </a:rPr>
                        <a:t>Variable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Roboto Mono" pitchFamily="2" charset="0"/>
                          <a:ea typeface="Roboto Mono" pitchFamily="2" charset="0"/>
                        </a:rPr>
                        <a:t>10</a:t>
                      </a:r>
                    </a:p>
                  </a:txBody>
                  <a:tcPr/>
                </a:tc>
                <a:extLst>
                  <a:ext uri="{0D108BD9-81ED-4DB2-BD59-A6C34878D82A}">
                    <a16:rowId xmlns:a16="http://schemas.microsoft.com/office/drawing/2014/main" val="787104677"/>
                  </a:ext>
                </a:extLst>
              </a:tr>
              <a:tr h="370840">
                <a:tc>
                  <a:txBody>
                    <a:bodyPr/>
                    <a:lstStyle/>
                    <a:p>
                      <a:r>
                        <a:rPr lang="en-US" sz="3000" dirty="0">
                          <a:latin typeface="Roboto Mono" pitchFamily="2" charset="0"/>
                          <a:ea typeface="Roboto Mono" pitchFamily="2" charset="0"/>
                        </a:rPr>
                        <a:t>10</a:t>
                      </a:r>
                    </a:p>
                  </a:txBody>
                  <a:tcPr/>
                </a:tc>
                <a:extLst>
                  <a:ext uri="{0D108BD9-81ED-4DB2-BD59-A6C34878D82A}">
                    <a16:rowId xmlns:a16="http://schemas.microsoft.com/office/drawing/2014/main" val="1485117769"/>
                  </a:ext>
                </a:extLst>
              </a:tr>
              <a:tr h="370840">
                <a:tc>
                  <a:txBody>
                    <a:bodyPr/>
                    <a:lstStyle/>
                    <a:p>
                      <a:r>
                        <a:rPr lang="en-US" sz="3000" dirty="0">
                          <a:latin typeface="Roboto Mono" pitchFamily="2" charset="0"/>
                          <a:ea typeface="Roboto Mono" pitchFamily="2" charset="0"/>
                        </a:rPr>
                        <a:t>20</a:t>
                      </a:r>
                    </a:p>
                  </a:txBody>
                  <a:tcPr/>
                </a:tc>
                <a:extLst>
                  <a:ext uri="{0D108BD9-81ED-4DB2-BD59-A6C34878D82A}">
                    <a16:rowId xmlns:a16="http://schemas.microsoft.com/office/drawing/2014/main" val="3931548709"/>
                  </a:ext>
                </a:extLst>
              </a:tr>
              <a:tr h="370840">
                <a:tc>
                  <a:txBody>
                    <a:bodyPr/>
                    <a:lstStyle/>
                    <a:p>
                      <a:r>
                        <a:rPr lang="en-US" sz="3000" dirty="0">
                          <a:latin typeface="Roboto Mono" pitchFamily="2" charset="0"/>
                          <a:ea typeface="Roboto Mono" pitchFamily="2" charset="0"/>
                        </a:rPr>
                        <a:t>30</a:t>
                      </a: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100</a:t>
                      </a:r>
                    </a:p>
                  </a:txBody>
                  <a:tcPr/>
                </a:tc>
                <a:extLst>
                  <a:ext uri="{0D108BD9-81ED-4DB2-BD59-A6C34878D82A}">
                    <a16:rowId xmlns:a16="http://schemas.microsoft.com/office/drawing/2014/main" val="3402517326"/>
                  </a:ext>
                </a:extLst>
              </a:tr>
            </a:tbl>
          </a:graphicData>
        </a:graphic>
      </p:graphicFrame>
    </p:spTree>
    <p:extLst>
      <p:ext uri="{BB962C8B-B14F-4D97-AF65-F5344CB8AC3E}">
        <p14:creationId xmlns:p14="http://schemas.microsoft.com/office/powerpoint/2010/main" val="3650796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You are consulting for a non-profit on fundraising strategies</a:t>
            </a:r>
          </a:p>
          <a:p>
            <a:pPr marL="803910" lvl="1" indent="-457200">
              <a:buFont typeface="Arial" panose="020B0604020202020204" pitchFamily="34" charset="0"/>
              <a:buChar char="•"/>
            </a:pPr>
            <a:r>
              <a:rPr lang="en-US" sz="3600" dirty="0">
                <a:solidFill>
                  <a:srgbClr val="000000"/>
                </a:solidFill>
                <a:latin typeface="Gidole" panose="020B0604020202020204" charset="0"/>
              </a:rPr>
              <a:t>Donation data is shown to the right</a:t>
            </a:r>
          </a:p>
          <a:p>
            <a:pPr marL="803910" lvl="1" indent="-457200">
              <a:buFont typeface="Arial" panose="020B0604020202020204" pitchFamily="34" charset="0"/>
              <a:buChar char="•"/>
            </a:pPr>
            <a:r>
              <a:rPr lang="en-US" sz="3600" dirty="0">
                <a:solidFill>
                  <a:srgbClr val="000000"/>
                </a:solidFill>
                <a:latin typeface="Gidole" panose="020B0604020202020204" charset="0"/>
              </a:rPr>
              <a:t>Which measure of central tendency (mean/median/mode) should be tracked? </a:t>
            </a:r>
          </a:p>
          <a:p>
            <a:pPr marL="803910" lvl="1" indent="-457200">
              <a:buFont typeface="Arial" panose="020B0604020202020204" pitchFamily="34" charset="0"/>
              <a:buChar char="•"/>
            </a:pPr>
            <a:r>
              <a:rPr lang="en-US" sz="3600" b="1" dirty="0">
                <a:solidFill>
                  <a:srgbClr val="000000"/>
                </a:solidFill>
                <a:latin typeface="Gidole" panose="020B0604020202020204" charset="0"/>
              </a:rPr>
              <a:t>No one statistic rules them all</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508794462"/>
              </p:ext>
            </p:extLst>
          </p:nvPr>
        </p:nvGraphicFramePr>
        <p:xfrm>
          <a:off x="9753600" y="1809918"/>
          <a:ext cx="5588000" cy="329184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tblGrid>
              <a:tr h="370840">
                <a:tc>
                  <a:txBody>
                    <a:bodyPr/>
                    <a:lstStyle/>
                    <a:p>
                      <a:r>
                        <a:rPr lang="en-US" sz="3000" dirty="0">
                          <a:latin typeface="Gidole" panose="020B0604020202020204" charset="0"/>
                        </a:rPr>
                        <a:t>Variable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787104677"/>
                  </a:ext>
                </a:extLst>
              </a:tr>
              <a:tr h="370840">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1485117769"/>
                  </a:ext>
                </a:extLst>
              </a:tr>
              <a:tr h="370840">
                <a:tc>
                  <a:txBody>
                    <a:bodyPr/>
                    <a:lstStyle/>
                    <a:p>
                      <a:r>
                        <a:rPr lang="en-US" sz="3000" dirty="0">
                          <a:latin typeface="Gidole" panose="020B0604020202020204" charset="0"/>
                          <a:ea typeface="Roboto Mono" pitchFamily="2" charset="0"/>
                        </a:rPr>
                        <a:t>$20</a:t>
                      </a:r>
                    </a:p>
                  </a:txBody>
                  <a:tcPr/>
                </a:tc>
                <a:extLst>
                  <a:ext uri="{0D108BD9-81ED-4DB2-BD59-A6C34878D82A}">
                    <a16:rowId xmlns:a16="http://schemas.microsoft.com/office/drawing/2014/main" val="3931548709"/>
                  </a:ext>
                </a:extLst>
              </a:tr>
              <a:tr h="370840">
                <a:tc>
                  <a:txBody>
                    <a:bodyPr/>
                    <a:lstStyle/>
                    <a:p>
                      <a:r>
                        <a:rPr lang="en-US" sz="3000" dirty="0">
                          <a:latin typeface="Gidole" panose="020B0604020202020204" charset="0"/>
                          <a:ea typeface="Roboto Mono" pitchFamily="2" charset="0"/>
                        </a:rPr>
                        <a:t>$30</a:t>
                      </a:r>
                    </a:p>
                  </a:txBody>
                  <a:tcPr/>
                </a:tc>
                <a:extLst>
                  <a:ext uri="{0D108BD9-81ED-4DB2-BD59-A6C34878D82A}">
                    <a16:rowId xmlns:a16="http://schemas.microsoft.com/office/drawing/2014/main" val="3268049934"/>
                  </a:ext>
                </a:extLst>
              </a:tr>
              <a:tr h="370840">
                <a:tc>
                  <a:txBody>
                    <a:bodyPr/>
                    <a:lstStyle/>
                    <a:p>
                      <a:r>
                        <a:rPr lang="en-US" sz="3000" dirty="0">
                          <a:latin typeface="Gidole" panose="020B0604020202020204" charset="0"/>
                          <a:ea typeface="Roboto Mono" pitchFamily="2" charset="0"/>
                        </a:rPr>
                        <a:t>$100</a:t>
                      </a:r>
                    </a:p>
                  </a:txBody>
                  <a:tcPr/>
                </a:tc>
                <a:extLst>
                  <a:ext uri="{0D108BD9-81ED-4DB2-BD59-A6C34878D82A}">
                    <a16:rowId xmlns:a16="http://schemas.microsoft.com/office/drawing/2014/main" val="3402517326"/>
                  </a:ext>
                </a:extLst>
              </a:tr>
            </a:tbl>
          </a:graphicData>
        </a:graphic>
      </p:graphicFrame>
      <p:graphicFrame>
        <p:nvGraphicFramePr>
          <p:cNvPr id="6" name="Table 89">
            <a:extLst>
              <a:ext uri="{FF2B5EF4-FFF2-40B4-BE49-F238E27FC236}">
                <a16:creationId xmlns:a16="http://schemas.microsoft.com/office/drawing/2014/main" id="{29F564BB-98E9-400D-B590-0B7AAFC6BF14}"/>
              </a:ext>
            </a:extLst>
          </p:cNvPr>
          <p:cNvGraphicFramePr>
            <a:graphicFrameLocks noGrp="1"/>
          </p:cNvGraphicFramePr>
          <p:nvPr>
            <p:extLst>
              <p:ext uri="{D42A27DB-BD31-4B8C-83A1-F6EECF244321}">
                <p14:modId xmlns:p14="http://schemas.microsoft.com/office/powerpoint/2010/main" val="571151279"/>
              </p:ext>
            </p:extLst>
          </p:nvPr>
        </p:nvGraphicFramePr>
        <p:xfrm>
          <a:off x="9753600" y="5676900"/>
          <a:ext cx="5588000" cy="2194560"/>
        </p:xfrm>
        <a:graphic>
          <a:graphicData uri="http://schemas.openxmlformats.org/drawingml/2006/table">
            <a:tbl>
              <a:tblPr firstRow="1" bandRow="1">
                <a:tableStyleId>{72833802-FEF1-4C79-8D5D-14CF1EAF98D9}</a:tableStyleId>
              </a:tblPr>
              <a:tblGrid>
                <a:gridCol w="2794000">
                  <a:extLst>
                    <a:ext uri="{9D8B030D-6E8A-4147-A177-3AD203B41FA5}">
                      <a16:colId xmlns:a16="http://schemas.microsoft.com/office/drawing/2014/main" val="43855384"/>
                    </a:ext>
                  </a:extLst>
                </a:gridCol>
                <a:gridCol w="2794000">
                  <a:extLst>
                    <a:ext uri="{9D8B030D-6E8A-4147-A177-3AD203B41FA5}">
                      <a16:colId xmlns:a16="http://schemas.microsoft.com/office/drawing/2014/main" val="2374285025"/>
                    </a:ext>
                  </a:extLst>
                </a:gridCol>
              </a:tblGrid>
              <a:tr h="370840">
                <a:tc>
                  <a:txBody>
                    <a:bodyPr/>
                    <a:lstStyle/>
                    <a:p>
                      <a:r>
                        <a:rPr lang="en-US" sz="3000" dirty="0">
                          <a:latin typeface="Gidole" panose="020B0604020202020204" charset="0"/>
                        </a:rPr>
                        <a:t>Statistic</a:t>
                      </a:r>
                    </a:p>
                  </a:txBody>
                  <a:tcPr>
                    <a:solidFill>
                      <a:srgbClr val="CF3338"/>
                    </a:solidFill>
                  </a:tcPr>
                </a:tc>
                <a:tc>
                  <a:txBody>
                    <a:bodyPr/>
                    <a:lstStyle/>
                    <a:p>
                      <a:r>
                        <a:rPr lang="en-US" sz="3000" dirty="0">
                          <a:latin typeface="Gidole" panose="020B0604020202020204" charset="0"/>
                        </a:rPr>
                        <a:t>Value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Gidole" panose="020B0604020202020204" charset="0"/>
                          <a:ea typeface="Roboto Mono" pitchFamily="2" charset="0"/>
                        </a:rPr>
                        <a:t>Mean</a:t>
                      </a:r>
                    </a:p>
                  </a:txBody>
                  <a:tcPr/>
                </a:tc>
                <a:tc>
                  <a:txBody>
                    <a:bodyPr/>
                    <a:lstStyle/>
                    <a:p>
                      <a:r>
                        <a:rPr lang="en-US" sz="3000" dirty="0">
                          <a:latin typeface="Gidole" panose="020B0604020202020204" charset="0"/>
                          <a:ea typeface="Roboto Mono" pitchFamily="2" charset="0"/>
                        </a:rPr>
                        <a:t>$34</a:t>
                      </a:r>
                    </a:p>
                  </a:txBody>
                  <a:tcPr/>
                </a:tc>
                <a:extLst>
                  <a:ext uri="{0D108BD9-81ED-4DB2-BD59-A6C34878D82A}">
                    <a16:rowId xmlns:a16="http://schemas.microsoft.com/office/drawing/2014/main" val="787104677"/>
                  </a:ext>
                </a:extLst>
              </a:tr>
              <a:tr h="370840">
                <a:tc>
                  <a:txBody>
                    <a:bodyPr/>
                    <a:lstStyle/>
                    <a:p>
                      <a:r>
                        <a:rPr lang="en-US" sz="3000" dirty="0">
                          <a:latin typeface="Gidole" panose="020B0604020202020204" charset="0"/>
                          <a:ea typeface="Roboto Mono" pitchFamily="2" charset="0"/>
                        </a:rPr>
                        <a:t>Median</a:t>
                      </a:r>
                    </a:p>
                  </a:txBody>
                  <a:tcPr/>
                </a:tc>
                <a:tc>
                  <a:txBody>
                    <a:bodyPr/>
                    <a:lstStyle/>
                    <a:p>
                      <a:r>
                        <a:rPr lang="en-US" sz="3000" dirty="0">
                          <a:latin typeface="Gidole" panose="020B0604020202020204" charset="0"/>
                          <a:ea typeface="Roboto Mono" pitchFamily="2" charset="0"/>
                        </a:rPr>
                        <a:t>$20</a:t>
                      </a:r>
                    </a:p>
                  </a:txBody>
                  <a:tcPr/>
                </a:tc>
                <a:extLst>
                  <a:ext uri="{0D108BD9-81ED-4DB2-BD59-A6C34878D82A}">
                    <a16:rowId xmlns:a16="http://schemas.microsoft.com/office/drawing/2014/main" val="1485117769"/>
                  </a:ext>
                </a:extLst>
              </a:tr>
              <a:tr h="370840">
                <a:tc>
                  <a:txBody>
                    <a:bodyPr/>
                    <a:lstStyle/>
                    <a:p>
                      <a:r>
                        <a:rPr lang="en-US" sz="3000" dirty="0">
                          <a:latin typeface="Gidole" panose="020B0604020202020204" charset="0"/>
                          <a:ea typeface="Roboto Mono" pitchFamily="2" charset="0"/>
                        </a:rPr>
                        <a:t>Mode</a:t>
                      </a:r>
                    </a:p>
                  </a:txBody>
                  <a:tcPr/>
                </a:tc>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3931548709"/>
                  </a:ext>
                </a:extLst>
              </a:tr>
            </a:tbl>
          </a:graphicData>
        </a:graphic>
      </p:graphicFrame>
    </p:spTree>
    <p:extLst>
      <p:ext uri="{BB962C8B-B14F-4D97-AF65-F5344CB8AC3E}">
        <p14:creationId xmlns:p14="http://schemas.microsoft.com/office/powerpoint/2010/main" val="2246575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6740307"/>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Variability: how spread is the variable from the center?</a:t>
            </a:r>
          </a:p>
          <a:p>
            <a:pPr marL="1200150" lvl="2" indent="-285750">
              <a:buFont typeface="Arial" panose="020B0604020202020204" pitchFamily="34" charset="0"/>
              <a:buChar char="•"/>
            </a:pPr>
            <a:r>
              <a:rPr lang="en-US" sz="3600" dirty="0">
                <a:latin typeface="Gidole" panose="020B0604020202020204" charset="0"/>
              </a:rPr>
              <a:t>Range: What are the min/max?</a:t>
            </a:r>
          </a:p>
          <a:p>
            <a:pPr marL="1200150" lvl="2" indent="-285750">
              <a:buFont typeface="Arial" panose="020B0604020202020204" pitchFamily="34" charset="0"/>
              <a:buChar char="•"/>
            </a:pPr>
            <a:r>
              <a:rPr lang="en-US" sz="3600" dirty="0">
                <a:latin typeface="Gidole" panose="020B0604020202020204" charset="0"/>
              </a:rPr>
              <a:t>Variance: Relative to the mean, how far away does the data fall? </a:t>
            </a:r>
          </a:p>
          <a:p>
            <a:pPr marL="1200150" lvl="2" indent="-285750">
              <a:buFont typeface="Arial" panose="020B0604020202020204" pitchFamily="34" charset="0"/>
              <a:buChar char="•"/>
            </a:pPr>
            <a:r>
              <a:rPr lang="en-US" sz="3600" dirty="0">
                <a:latin typeface="Gidole" panose="020B0604020202020204" charset="0"/>
              </a:rPr>
              <a:t>Standard deviation: Square root of the variance</a:t>
            </a:r>
          </a:p>
          <a:p>
            <a:pPr marL="1200150" lvl="2" indent="-285750">
              <a:buFont typeface="Arial" panose="020B0604020202020204" pitchFamily="34" charset="0"/>
              <a:buChar char="•"/>
            </a:pPr>
            <a:r>
              <a:rPr lang="en-US" sz="3600" dirty="0">
                <a:latin typeface="Gidole" panose="020B0604020202020204" charset="0"/>
              </a:rPr>
              <a:t>Standard error: accuracy with which a sample distribution represents a population (standard deviation / sample size) </a:t>
            </a:r>
          </a:p>
          <a:p>
            <a:pPr marL="742950" lvl="1" indent="-28575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1020944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Distribution: How is the data distributed?</a:t>
            </a:r>
          </a:p>
          <a:p>
            <a:pPr marL="1200150" lvl="2" indent="-285750">
              <a:buFont typeface="Arial" panose="020B0604020202020204" pitchFamily="34" charset="0"/>
              <a:buChar char="•"/>
            </a:pPr>
            <a:r>
              <a:rPr lang="en-US" sz="3600" dirty="0">
                <a:latin typeface="Gidole" panose="020B0604020202020204" charset="0"/>
              </a:rPr>
              <a:t>Skewness: How lopsided is the data?</a:t>
            </a:r>
          </a:p>
        </p:txBody>
      </p:sp>
      <p:pic>
        <p:nvPicPr>
          <p:cNvPr id="18" name="Picture 17">
            <a:extLst>
              <a:ext uri="{FF2B5EF4-FFF2-40B4-BE49-F238E27FC236}">
                <a16:creationId xmlns:a16="http://schemas.microsoft.com/office/drawing/2014/main" id="{DF1A56B4-C586-409E-8932-343C7FBE602E}"/>
              </a:ext>
            </a:extLst>
          </p:cNvPr>
          <p:cNvPicPr>
            <a:picLocks noChangeAspect="1"/>
          </p:cNvPicPr>
          <p:nvPr/>
        </p:nvPicPr>
        <p:blipFill>
          <a:blip r:embed="rId4"/>
          <a:stretch>
            <a:fillRect/>
          </a:stretch>
        </p:blipFill>
        <p:spPr>
          <a:xfrm>
            <a:off x="3419237" y="5829300"/>
            <a:ext cx="11843377" cy="3293972"/>
          </a:xfrm>
          <a:prstGeom prst="rect">
            <a:avLst/>
          </a:prstGeom>
        </p:spPr>
      </p:pic>
    </p:spTree>
    <p:extLst>
      <p:ext uri="{BB962C8B-B14F-4D97-AF65-F5344CB8AC3E}">
        <p14:creationId xmlns:p14="http://schemas.microsoft.com/office/powerpoint/2010/main" val="3026004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1754326"/>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Distribution: How is the data distributed?</a:t>
            </a:r>
          </a:p>
          <a:p>
            <a:pPr marL="1200150" lvl="2" indent="-285750">
              <a:buFont typeface="Arial" panose="020B0604020202020204" pitchFamily="34" charset="0"/>
              <a:buChar char="•"/>
            </a:pPr>
            <a:r>
              <a:rPr lang="en-US" sz="3600" dirty="0">
                <a:latin typeface="Gidole" panose="020B0604020202020204" charset="0"/>
              </a:rPr>
              <a:t>Kurtosis: How jagged is the data?</a:t>
            </a:r>
          </a:p>
        </p:txBody>
      </p:sp>
      <p:pic>
        <p:nvPicPr>
          <p:cNvPr id="11" name="Picture 10">
            <a:extLst>
              <a:ext uri="{FF2B5EF4-FFF2-40B4-BE49-F238E27FC236}">
                <a16:creationId xmlns:a16="http://schemas.microsoft.com/office/drawing/2014/main" id="{9C9F1E60-5ECE-410C-9FD8-D02C1DE41763}"/>
              </a:ext>
            </a:extLst>
          </p:cNvPr>
          <p:cNvPicPr>
            <a:picLocks noChangeAspect="1"/>
          </p:cNvPicPr>
          <p:nvPr/>
        </p:nvPicPr>
        <p:blipFill>
          <a:blip r:embed="rId4"/>
          <a:stretch>
            <a:fillRect/>
          </a:stretch>
        </p:blipFill>
        <p:spPr>
          <a:xfrm>
            <a:off x="3200400" y="6047441"/>
            <a:ext cx="12039600" cy="3185080"/>
          </a:xfrm>
          <a:prstGeom prst="rect">
            <a:avLst/>
          </a:prstGeom>
        </p:spPr>
      </p:pic>
    </p:spTree>
    <p:extLst>
      <p:ext uri="{BB962C8B-B14F-4D97-AF65-F5344CB8AC3E}">
        <p14:creationId xmlns:p14="http://schemas.microsoft.com/office/powerpoint/2010/main" val="3923848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3543278"/>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HAVE YOU INSTALLED THE DATA ANALYSIS TOOLPAK?</a:t>
            </a:r>
          </a:p>
        </p:txBody>
      </p:sp>
    </p:spTree>
    <p:extLst>
      <p:ext uri="{BB962C8B-B14F-4D97-AF65-F5344CB8AC3E}">
        <p14:creationId xmlns:p14="http://schemas.microsoft.com/office/powerpoint/2010/main" val="4281391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647700"/>
            <a:ext cx="10717116" cy="596317"/>
          </a:xfrm>
          <a:prstGeom prst="rect">
            <a:avLst/>
          </a:prstGeom>
        </p:spPr>
        <p:txBody>
          <a:bodyPr lIns="0" tIns="0" rIns="0" bIns="0" rtlCol="0" anchor="t">
            <a:spAutoFit/>
          </a:bodyPr>
          <a:lstStyle/>
          <a:p>
            <a:pPr marL="264160" lvl="1" algn="ctr">
              <a:lnSpc>
                <a:spcPts val="3840"/>
              </a:lnSpc>
            </a:pPr>
            <a:r>
              <a:rPr lang="en-US" sz="6000" spc="160" dirty="0">
                <a:solidFill>
                  <a:srgbClr val="000000"/>
                </a:solidFill>
                <a:latin typeface="League Spartan Bold"/>
              </a:rPr>
              <a:t>ON WINDOWS: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9" name="Picture 8">
            <a:extLst>
              <a:ext uri="{FF2B5EF4-FFF2-40B4-BE49-F238E27FC236}">
                <a16:creationId xmlns:a16="http://schemas.microsoft.com/office/drawing/2014/main" id="{84208236-4FD7-4875-A568-7B6DA83E13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373" y="1600200"/>
            <a:ext cx="13614400" cy="7658100"/>
          </a:xfrm>
          <a:prstGeom prst="rect">
            <a:avLst/>
          </a:prstGeom>
        </p:spPr>
      </p:pic>
    </p:spTree>
    <p:extLst>
      <p:ext uri="{BB962C8B-B14F-4D97-AF65-F5344CB8AC3E}">
        <p14:creationId xmlns:p14="http://schemas.microsoft.com/office/powerpoint/2010/main" val="3868806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647700"/>
            <a:ext cx="10717116" cy="596317"/>
          </a:xfrm>
          <a:prstGeom prst="rect">
            <a:avLst/>
          </a:prstGeom>
        </p:spPr>
        <p:txBody>
          <a:bodyPr lIns="0" tIns="0" rIns="0" bIns="0" rtlCol="0" anchor="t">
            <a:spAutoFit/>
          </a:bodyPr>
          <a:lstStyle/>
          <a:p>
            <a:pPr marL="264160" lvl="1" algn="ctr">
              <a:lnSpc>
                <a:spcPts val="3840"/>
              </a:lnSpc>
            </a:pPr>
            <a:r>
              <a:rPr lang="en-US" sz="6000" spc="160" dirty="0">
                <a:solidFill>
                  <a:srgbClr val="000000"/>
                </a:solidFill>
                <a:latin typeface="League Spartan Bold"/>
              </a:rPr>
              <a:t>ON MAC:</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10" name="Picture 9">
            <a:extLst>
              <a:ext uri="{FF2B5EF4-FFF2-40B4-BE49-F238E27FC236}">
                <a16:creationId xmlns:a16="http://schemas.microsoft.com/office/drawing/2014/main" id="{FFE1877F-4E92-4654-A640-BD65ECE22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64" y="1714499"/>
            <a:ext cx="13866521" cy="7796111"/>
          </a:xfrm>
          <a:prstGeom prst="rect">
            <a:avLst/>
          </a:prstGeom>
        </p:spPr>
      </p:pic>
    </p:spTree>
    <p:extLst>
      <p:ext uri="{BB962C8B-B14F-4D97-AF65-F5344CB8AC3E}">
        <p14:creationId xmlns:p14="http://schemas.microsoft.com/office/powerpoint/2010/main" val="1776484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wages.xlsx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Summarize </a:t>
            </a:r>
            <a:r>
              <a:rPr lang="en-US" sz="3600" dirty="0">
                <a:solidFill>
                  <a:srgbClr val="000000"/>
                </a:solidFill>
                <a:latin typeface="Roboto Mono" pitchFamily="2" charset="0"/>
                <a:ea typeface="Roboto Mono" pitchFamily="2" charset="0"/>
              </a:rPr>
              <a:t>wage</a:t>
            </a:r>
            <a:r>
              <a:rPr lang="en-US" sz="3600" dirty="0">
                <a:solidFill>
                  <a:srgbClr val="000000"/>
                </a:solidFill>
                <a:latin typeface="Gidole" panose="020B0604020202020204" charset="0"/>
                <a:ea typeface="Roboto Mono" pitchFamily="2" charset="0"/>
              </a:rPr>
              <a:t> with the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p:txBody>
      </p:sp>
    </p:spTree>
    <p:extLst>
      <p:ext uri="{BB962C8B-B14F-4D97-AF65-F5344CB8AC3E}">
        <p14:creationId xmlns:p14="http://schemas.microsoft.com/office/powerpoint/2010/main" val="10696426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visualization</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Histogram</a:t>
            </a:r>
          </a:p>
          <a:p>
            <a:pPr marL="1200150" lvl="2" indent="-285750">
              <a:buFont typeface="Arial" panose="020B0604020202020204" pitchFamily="34" charset="0"/>
              <a:buChar char="•"/>
            </a:pPr>
            <a:r>
              <a:rPr lang="en-US" sz="3600" dirty="0">
                <a:latin typeface="Gidole" panose="020B0604020202020204" charset="0"/>
              </a:rPr>
              <a:t>What does the data’s distribution “looks like?”</a:t>
            </a:r>
          </a:p>
          <a:p>
            <a:pPr marL="1200150" lvl="2" indent="-285750">
              <a:buFont typeface="Arial" panose="020B0604020202020204" pitchFamily="34" charset="0"/>
              <a:buChar char="•"/>
            </a:pPr>
            <a:r>
              <a:rPr lang="en-US" sz="3600" dirty="0">
                <a:latin typeface="Gidole" panose="020B0604020202020204" charset="0"/>
              </a:rPr>
              <a:t>How many data points lie with each bin?</a:t>
            </a:r>
          </a:p>
        </p:txBody>
      </p:sp>
    </p:spTree>
    <p:extLst>
      <p:ext uri="{BB962C8B-B14F-4D97-AF65-F5344CB8AC3E}">
        <p14:creationId xmlns:p14="http://schemas.microsoft.com/office/powerpoint/2010/main" val="2934923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wages.xlsx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Visualize </a:t>
            </a:r>
            <a:r>
              <a:rPr lang="en-US" sz="3600" dirty="0">
                <a:solidFill>
                  <a:srgbClr val="000000"/>
                </a:solidFill>
                <a:latin typeface="Roboto Mono" pitchFamily="2" charset="0"/>
                <a:ea typeface="Roboto Mono" pitchFamily="2" charset="0"/>
              </a:rPr>
              <a:t>wage</a:t>
            </a:r>
            <a:r>
              <a:rPr lang="en-US" sz="3600" dirty="0">
                <a:solidFill>
                  <a:srgbClr val="000000"/>
                </a:solidFill>
                <a:latin typeface="Gidole" panose="020B0604020202020204" charset="0"/>
                <a:ea typeface="Roboto Mono" pitchFamily="2" charset="0"/>
              </a:rPr>
              <a:t> with a histogram</a:t>
            </a:r>
          </a:p>
        </p:txBody>
      </p:sp>
    </p:spTree>
    <p:extLst>
      <p:ext uri="{BB962C8B-B14F-4D97-AF65-F5344CB8AC3E}">
        <p14:creationId xmlns:p14="http://schemas.microsoft.com/office/powerpoint/2010/main" val="4253493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housing-descriptive.xlsx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Explore this dataset:</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Choose a categorical variable and run its frequencies</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Choose a continuous variable, run its </a:t>
            </a:r>
            <a:r>
              <a:rPr lang="en-US" sz="3600" dirty="0" err="1">
                <a:solidFill>
                  <a:srgbClr val="000000"/>
                </a:solidFill>
                <a:latin typeface="Gidole" panose="020B0604020202020204" charset="0"/>
                <a:ea typeface="Roboto Mono" pitchFamily="2" charset="0"/>
              </a:rPr>
              <a:t>descriptives</a:t>
            </a:r>
            <a:r>
              <a:rPr lang="en-US" sz="3600" dirty="0">
                <a:solidFill>
                  <a:srgbClr val="000000"/>
                </a:solidFill>
                <a:latin typeface="Gidole" panose="020B0604020202020204" charset="0"/>
                <a:ea typeface="Roboto Mono" pitchFamily="2" charset="0"/>
              </a:rPr>
              <a:t> and plot a histogram</a:t>
            </a:r>
          </a:p>
        </p:txBody>
      </p:sp>
    </p:spTree>
    <p:extLst>
      <p:ext uri="{BB962C8B-B14F-4D97-AF65-F5344CB8AC3E}">
        <p14:creationId xmlns:p14="http://schemas.microsoft.com/office/powerpoint/2010/main" val="2684148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994445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COURSE OBJECTIVES</a:t>
            </a:r>
            <a:endParaRPr lang="en-US" sz="7500" spc="375" dirty="0">
              <a:solidFill>
                <a:srgbClr val="000000"/>
              </a:solidFill>
              <a:latin typeface="League Spartan Bold"/>
            </a:endParaRP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
        <p:nvSpPr>
          <p:cNvPr id="10" name="TextBox 10"/>
          <p:cNvSpPr txBox="1"/>
          <p:nvPr/>
        </p:nvSpPr>
        <p:spPr>
          <a:xfrm>
            <a:off x="3420038" y="3316520"/>
            <a:ext cx="5905084" cy="6782626"/>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Explore a dataset for research questions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Check assumptions and build hypotheses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Test formally for a difference in means between two groups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Make compelling business recommendations using inferential statistics</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981200" y="34290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EVER WANTED TO JUST BE NORMAL?</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1" name="TextBox 4">
            <a:extLst>
              <a:ext uri="{FF2B5EF4-FFF2-40B4-BE49-F238E27FC236}">
                <a16:creationId xmlns:a16="http://schemas.microsoft.com/office/drawing/2014/main" id="{96EB26AC-4351-48BF-9B04-3182EFED1FA2}"/>
              </a:ext>
            </a:extLst>
          </p:cNvPr>
          <p:cNvSpPr txBox="1"/>
          <p:nvPr/>
        </p:nvSpPr>
        <p:spPr>
          <a:xfrm>
            <a:off x="1981200" y="126623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STATISTICS IS YOUR CHANCE.</a:t>
            </a:r>
          </a:p>
        </p:txBody>
      </p:sp>
      <p:pic>
        <p:nvPicPr>
          <p:cNvPr id="8" name="Picture 7">
            <a:extLst>
              <a:ext uri="{FF2B5EF4-FFF2-40B4-BE49-F238E27FC236}">
                <a16:creationId xmlns:a16="http://schemas.microsoft.com/office/drawing/2014/main" id="{F2570F35-8BD5-481B-A39F-7E17918BDF9F}"/>
              </a:ext>
            </a:extLst>
          </p:cNvPr>
          <p:cNvPicPr>
            <a:picLocks noChangeAspect="1"/>
          </p:cNvPicPr>
          <p:nvPr/>
        </p:nvPicPr>
        <p:blipFill>
          <a:blip r:embed="rId4"/>
          <a:stretch>
            <a:fillRect/>
          </a:stretch>
        </p:blipFill>
        <p:spPr>
          <a:xfrm>
            <a:off x="3048000" y="2189560"/>
            <a:ext cx="12496800" cy="7511375"/>
          </a:xfrm>
          <a:prstGeom prst="rect">
            <a:avLst/>
          </a:prstGeom>
        </p:spPr>
      </p:pic>
    </p:spTree>
    <p:extLst>
      <p:ext uri="{BB962C8B-B14F-4D97-AF65-F5344CB8AC3E}">
        <p14:creationId xmlns:p14="http://schemas.microsoft.com/office/powerpoint/2010/main" val="13620229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
            <a:ext cx="7687509" cy="5129475"/>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1154162"/>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STATROULETTE</a:t>
            </a:r>
          </a:p>
        </p:txBody>
      </p:sp>
      <p:sp>
        <p:nvSpPr>
          <p:cNvPr id="10" name="TextBox 10"/>
          <p:cNvSpPr txBox="1"/>
          <p:nvPr/>
        </p:nvSpPr>
        <p:spPr>
          <a:xfrm>
            <a:off x="5728519" y="5938707"/>
            <a:ext cx="11374956" cy="1102866"/>
          </a:xfrm>
          <a:prstGeom prst="rect">
            <a:avLst/>
          </a:prstGeom>
        </p:spPr>
        <p:txBody>
          <a:bodyPr wrap="square" lIns="0" tIns="0" rIns="0" bIns="0" rtlCol="0" anchor="t">
            <a:spAutoFit/>
          </a:bodyPr>
          <a:lstStyle/>
          <a:p>
            <a:pPr marL="868680" lvl="1" indent="-571500">
              <a:lnSpc>
                <a:spcPts val="4320"/>
              </a:lnSpc>
              <a:buFont typeface="Arial" panose="020B0604020202020204" pitchFamily="34" charset="0"/>
              <a:buChar char="•"/>
            </a:pPr>
            <a:r>
              <a:rPr lang="en-US" sz="3600" b="1" spc="179" dirty="0">
                <a:solidFill>
                  <a:srgbClr val="F2F0F4"/>
                </a:solidFill>
                <a:latin typeface="Gidole Bold"/>
              </a:rPr>
              <a:t>A roulette wheel returns values between 0 and 36.</a:t>
            </a:r>
          </a:p>
          <a:p>
            <a:pPr marL="868680" lvl="1" indent="-571500">
              <a:lnSpc>
                <a:spcPts val="4320"/>
              </a:lnSpc>
              <a:buFont typeface="Arial" panose="020B0604020202020204" pitchFamily="34" charset="0"/>
              <a:buChar char="•"/>
            </a:pPr>
            <a:r>
              <a:rPr lang="en-US" sz="3600" b="1" spc="179" dirty="0">
                <a:solidFill>
                  <a:srgbClr val="F2F0F4"/>
                </a:solidFill>
                <a:latin typeface="Gidole Bold"/>
              </a:rPr>
              <a:t>Let’s simulate a game of roulette in Excel</a:t>
            </a:r>
          </a:p>
        </p:txBody>
      </p:sp>
    </p:spTree>
    <p:extLst>
      <p:ext uri="{BB962C8B-B14F-4D97-AF65-F5344CB8AC3E}">
        <p14:creationId xmlns:p14="http://schemas.microsoft.com/office/powerpoint/2010/main" val="23151629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923330"/>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Simulate 500 rounds of a roulette spin.  </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resulting frequency distribution.</a:t>
            </a:r>
          </a:p>
        </p:txBody>
      </p:sp>
    </p:spTree>
    <p:extLst>
      <p:ext uri="{BB962C8B-B14F-4D97-AF65-F5344CB8AC3E}">
        <p14:creationId xmlns:p14="http://schemas.microsoft.com/office/powerpoint/2010/main" val="34692319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84665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Simulate 500 rounds of a roulette spin using </a:t>
            </a:r>
            <a:r>
              <a:rPr lang="en-US" sz="3000" dirty="0">
                <a:solidFill>
                  <a:srgbClr val="000000"/>
                </a:solidFill>
                <a:latin typeface="Roboto Mono" pitchFamily="2" charset="0"/>
                <a:ea typeface="Roboto Mono" pitchFamily="2" charset="0"/>
              </a:rPr>
              <a:t>RANDBETWEEN(0,36)</a:t>
            </a:r>
            <a:r>
              <a:rPr lang="en-US" sz="3000" dirty="0">
                <a:solidFill>
                  <a:srgbClr val="000000"/>
                </a:solidFill>
                <a:latin typeface="Gidole" panose="020B0604020202020204" charset="0"/>
              </a:rPr>
              <a:t> </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resulting frequency distribution</a:t>
            </a:r>
          </a:p>
          <a:p>
            <a:pPr marL="803910" lvl="1" indent="-457200">
              <a:buFont typeface="Arial" panose="020B0604020202020204" pitchFamily="34" charset="0"/>
              <a:buChar char="•"/>
            </a:pPr>
            <a:r>
              <a:rPr lang="en-US" sz="3000" dirty="0">
                <a:solidFill>
                  <a:srgbClr val="000000"/>
                </a:solidFill>
                <a:latin typeface="Gidole" panose="020B0604020202020204" charset="0"/>
              </a:rPr>
              <a:t>Hit </a:t>
            </a:r>
            <a:r>
              <a:rPr lang="en-US" sz="3000" dirty="0">
                <a:solidFill>
                  <a:srgbClr val="000000"/>
                </a:solidFill>
                <a:latin typeface="Roboto Mono" pitchFamily="2" charset="0"/>
                <a:ea typeface="Roboto Mono" pitchFamily="2" charset="0"/>
              </a:rPr>
              <a:t>F9</a:t>
            </a:r>
            <a:r>
              <a:rPr lang="en-US" sz="3000" dirty="0">
                <a:solidFill>
                  <a:srgbClr val="000000"/>
                </a:solidFill>
                <a:latin typeface="Gidole" panose="020B0604020202020204" charset="0"/>
              </a:rPr>
              <a:t> while in your workbook. What happens? </a:t>
            </a:r>
          </a:p>
        </p:txBody>
      </p:sp>
    </p:spTree>
    <p:extLst>
      <p:ext uri="{BB962C8B-B14F-4D97-AF65-F5344CB8AC3E}">
        <p14:creationId xmlns:p14="http://schemas.microsoft.com/office/powerpoint/2010/main" val="33979614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3" name="Picture 2" descr="A screenshot of a cell phone&#10;&#10;Description automatically generated">
            <a:extLst>
              <a:ext uri="{FF2B5EF4-FFF2-40B4-BE49-F238E27FC236}">
                <a16:creationId xmlns:a16="http://schemas.microsoft.com/office/drawing/2014/main" id="{2976B076-EA33-4EC4-B9BC-211037E666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3600" y="2171700"/>
            <a:ext cx="15299286" cy="7262696"/>
          </a:xfrm>
          <a:prstGeom prst="rect">
            <a:avLst/>
          </a:prstGeom>
        </p:spPr>
      </p:pic>
    </p:spTree>
    <p:extLst>
      <p:ext uri="{BB962C8B-B14F-4D97-AF65-F5344CB8AC3E}">
        <p14:creationId xmlns:p14="http://schemas.microsoft.com/office/powerpoint/2010/main" val="31497599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84665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Now, simulate a roulette spin 100 times. </a:t>
            </a:r>
          </a:p>
          <a:p>
            <a:pPr marL="803910" lvl="1" indent="-457200">
              <a:buFont typeface="Arial" panose="020B0604020202020204" pitchFamily="34" charset="0"/>
              <a:buChar char="•"/>
            </a:pPr>
            <a:r>
              <a:rPr lang="en-US" sz="3000" dirty="0">
                <a:solidFill>
                  <a:srgbClr val="000000"/>
                </a:solidFill>
                <a:latin typeface="Gidole" panose="020B0604020202020204" charset="0"/>
              </a:rPr>
              <a:t>Take the average spin.</a:t>
            </a:r>
          </a:p>
          <a:p>
            <a:pPr marL="803910" lvl="1" indent="-457200">
              <a:buFont typeface="Arial" panose="020B0604020202020204" pitchFamily="34" charset="0"/>
              <a:buChar char="•"/>
            </a:pPr>
            <a:r>
              <a:rPr lang="en-US" sz="3000" dirty="0">
                <a:solidFill>
                  <a:srgbClr val="000000"/>
                </a:solidFill>
                <a:latin typeface="Gidole" panose="020B0604020202020204" charset="0"/>
              </a:rPr>
              <a:t>Do this 500 times.</a:t>
            </a:r>
          </a:p>
          <a:p>
            <a:pPr marL="803910" lvl="1" indent="-457200">
              <a:buFont typeface="Arial" panose="020B0604020202020204" pitchFamily="34" charset="0"/>
              <a:buChar char="•"/>
            </a:pPr>
            <a:r>
              <a:rPr lang="en-US" sz="3000" dirty="0">
                <a:solidFill>
                  <a:srgbClr val="000000"/>
                </a:solidFill>
                <a:latin typeface="Gidole" panose="020B0604020202020204" charset="0"/>
              </a:rPr>
              <a:t>What is the distribution of sample means? </a:t>
            </a:r>
          </a:p>
        </p:txBody>
      </p:sp>
    </p:spTree>
    <p:extLst>
      <p:ext uri="{BB962C8B-B14F-4D97-AF65-F5344CB8AC3E}">
        <p14:creationId xmlns:p14="http://schemas.microsoft.com/office/powerpoint/2010/main" val="8646266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pic>
        <p:nvPicPr>
          <p:cNvPr id="3" name="Picture 2" descr="A screenshot of a cell phone&#10;&#10;Description automatically generated">
            <a:extLst>
              <a:ext uri="{FF2B5EF4-FFF2-40B4-BE49-F238E27FC236}">
                <a16:creationId xmlns:a16="http://schemas.microsoft.com/office/drawing/2014/main" id="{5B55FEBE-004E-4854-B0E0-14C1471DC0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8993" y="2324100"/>
            <a:ext cx="16340667" cy="6858000"/>
          </a:xfrm>
          <a:prstGeom prst="rect">
            <a:avLst/>
          </a:prstGeom>
        </p:spPr>
      </p:pic>
    </p:spTree>
    <p:extLst>
      <p:ext uri="{BB962C8B-B14F-4D97-AF65-F5344CB8AC3E}">
        <p14:creationId xmlns:p14="http://schemas.microsoft.com/office/powerpoint/2010/main" val="33010250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MAGIC… OR STATISTICS?</a:t>
            </a:r>
          </a:p>
        </p:txBody>
      </p:sp>
      <p:sp>
        <p:nvSpPr>
          <p:cNvPr id="10" name="TextBox 10"/>
          <p:cNvSpPr txBox="1"/>
          <p:nvPr/>
        </p:nvSpPr>
        <p:spPr>
          <a:xfrm>
            <a:off x="5728519" y="5938707"/>
            <a:ext cx="11374956" cy="2757165"/>
          </a:xfrm>
          <a:prstGeom prst="rect">
            <a:avLst/>
          </a:prstGeom>
        </p:spPr>
        <p:txBody>
          <a:bodyPr lIns="0" tIns="0" rIns="0" bIns="0" rtlCol="0" anchor="t">
            <a:spAutoFit/>
          </a:bodyPr>
          <a:lstStyle/>
          <a:p>
            <a:pPr marL="868680" lvl="1" indent="-571500">
              <a:lnSpc>
                <a:spcPts val="4320"/>
              </a:lnSpc>
              <a:buFont typeface="Arial" panose="020B0604020202020204" pitchFamily="34" charset="0"/>
              <a:buChar char="•"/>
            </a:pPr>
            <a:r>
              <a:rPr lang="en-US" sz="4800" b="1" u="sng" spc="179" dirty="0">
                <a:solidFill>
                  <a:srgbClr val="F2F0F4"/>
                </a:solidFill>
                <a:latin typeface="Gidole Bold"/>
              </a:rPr>
              <a:t>Central limit theorem</a:t>
            </a:r>
            <a:r>
              <a:rPr lang="en-US" sz="4800" b="1" spc="179" dirty="0">
                <a:solidFill>
                  <a:srgbClr val="F2F0F4"/>
                </a:solidFill>
                <a:latin typeface="Gidole Bold"/>
              </a:rPr>
              <a:t>: the sampling distribution of the mean of any independent, random variable will be normal or nearly normal, </a:t>
            </a:r>
            <a:r>
              <a:rPr lang="en-US" sz="4800" b="1" i="1" spc="179" dirty="0">
                <a:solidFill>
                  <a:srgbClr val="F2F0F4"/>
                </a:solidFill>
                <a:latin typeface="Gidole Bold"/>
              </a:rPr>
              <a:t>if the sample size is large enough.</a:t>
            </a: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93242" y="0"/>
            <a:ext cx="8994146" cy="5129474"/>
          </a:xfrm>
          <a:prstGeom prst="rect">
            <a:avLst/>
          </a:prstGeom>
        </p:spPr>
      </p:pic>
    </p:spTree>
    <p:extLst>
      <p:ext uri="{BB962C8B-B14F-4D97-AF65-F5344CB8AC3E}">
        <p14:creationId xmlns:p14="http://schemas.microsoft.com/office/powerpoint/2010/main" val="22462960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How “large enough” is large enough? </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123658"/>
          </a:xfrm>
          <a:prstGeom prst="rect">
            <a:avLst/>
          </a:prstGeom>
          <a:noFill/>
        </p:spPr>
        <p:txBody>
          <a:bodyPr wrap="square" rtlCol="0">
            <a:spAutoFit/>
          </a:bodyPr>
          <a:lstStyle/>
          <a:p>
            <a:pPr marL="1028700" lvl="1" indent="-571500">
              <a:buFont typeface="Arial" panose="020B0604020202020204" pitchFamily="34" charset="0"/>
              <a:buChar char="•"/>
            </a:pPr>
            <a:r>
              <a:rPr lang="en-US" sz="4400" dirty="0">
                <a:latin typeface="Gidole" panose="020B0604020202020204" charset="0"/>
              </a:rPr>
              <a:t>N = 30? 60? 100?</a:t>
            </a:r>
          </a:p>
          <a:p>
            <a:pPr marL="1028700" lvl="1" indent="-571500">
              <a:buFont typeface="Arial" panose="020B0604020202020204" pitchFamily="34" charset="0"/>
              <a:buChar char="•"/>
            </a:pPr>
            <a:r>
              <a:rPr lang="en-US" sz="4400" dirty="0">
                <a:latin typeface="Gidole" panose="020B0604020202020204" charset="0"/>
              </a:rPr>
              <a:t>It depends on how “normal” your sample is</a:t>
            </a:r>
            <a:endParaRPr lang="en-US" sz="4400" i="1" dirty="0">
              <a:latin typeface="Gidole" panose="020B0604020202020204" charset="0"/>
            </a:endParaRPr>
          </a:p>
        </p:txBody>
      </p:sp>
    </p:spTree>
    <p:extLst>
      <p:ext uri="{BB962C8B-B14F-4D97-AF65-F5344CB8AC3E}">
        <p14:creationId xmlns:p14="http://schemas.microsoft.com/office/powerpoint/2010/main" val="7896937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MEET ME IN THE MIDDLE</a:t>
            </a:r>
          </a:p>
        </p:txBody>
      </p:sp>
      <p:sp>
        <p:nvSpPr>
          <p:cNvPr id="10" name="TextBox 10"/>
          <p:cNvSpPr txBox="1"/>
          <p:nvPr/>
        </p:nvSpPr>
        <p:spPr>
          <a:xfrm>
            <a:off x="5728519" y="5938707"/>
            <a:ext cx="11374956" cy="2205732"/>
          </a:xfrm>
          <a:prstGeom prst="rect">
            <a:avLst/>
          </a:prstGeom>
        </p:spPr>
        <p:txBody>
          <a:bodyPr wrap="square" lIns="0" tIns="0" rIns="0" bIns="0" rtlCol="0" anchor="t">
            <a:spAutoFit/>
          </a:bodyPr>
          <a:lstStyle/>
          <a:p>
            <a:pPr marL="868680" lvl="1" indent="-571500">
              <a:lnSpc>
                <a:spcPts val="4320"/>
              </a:lnSpc>
              <a:buFont typeface="Arial" panose="020B0604020202020204" pitchFamily="34" charset="0"/>
              <a:buChar char="•"/>
            </a:pPr>
            <a:r>
              <a:rPr lang="en-US" sz="3600" b="1" spc="179" dirty="0">
                <a:solidFill>
                  <a:srgbClr val="F2F0F4"/>
                </a:solidFill>
                <a:latin typeface="Gidole Bold"/>
              </a:rPr>
              <a:t>A roulette wheel returns values between 0 and 36.</a:t>
            </a:r>
          </a:p>
          <a:p>
            <a:pPr marL="868680" lvl="1" indent="-571500">
              <a:lnSpc>
                <a:spcPts val="4320"/>
              </a:lnSpc>
              <a:buFont typeface="Arial" panose="020B0604020202020204" pitchFamily="34" charset="0"/>
              <a:buChar char="•"/>
            </a:pPr>
            <a:r>
              <a:rPr lang="en-US" sz="3600" b="1" spc="179" dirty="0">
                <a:solidFill>
                  <a:srgbClr val="F2F0F4"/>
                </a:solidFill>
                <a:latin typeface="Gidole Bold"/>
              </a:rPr>
              <a:t>What is the average roulette spin given more and more spins?</a:t>
            </a:r>
          </a:p>
        </p:txBody>
      </p:sp>
      <p:pic>
        <p:nvPicPr>
          <p:cNvPr id="1026" name="Picture 2" descr="photo of train">
            <a:extLst>
              <a:ext uri="{FF2B5EF4-FFF2-40B4-BE49-F238E27FC236}">
                <a16:creationId xmlns:a16="http://schemas.microsoft.com/office/drawing/2014/main" id="{31AD1976-6B6C-448A-A99C-7FD6247B0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0" y="-11588"/>
            <a:ext cx="7696200" cy="5141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871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2770784" y="4977825"/>
            <a:ext cx="8386677" cy="3343275"/>
          </a:xfrm>
          <a:prstGeom prst="rect">
            <a:avLst/>
          </a:prstGeom>
        </p:spPr>
        <p:txBody>
          <a:bodyPr lIns="0" tIns="0" rIns="0" bIns="0" rtlCol="0" anchor="t">
            <a:spAutoFit/>
          </a:bodyPr>
          <a:lstStyle/>
          <a:p>
            <a:pPr>
              <a:lnSpc>
                <a:spcPts val="3750"/>
              </a:lnSpc>
            </a:pPr>
            <a:r>
              <a:rPr lang="en-US" sz="3000" spc="30" dirty="0">
                <a:solidFill>
                  <a:srgbClr val="000000"/>
                </a:solidFill>
                <a:latin typeface="Gidole"/>
              </a:rPr>
              <a:t>“You get to look at the data every step of the way, building confidence while learning the tricks of the trade.”</a:t>
            </a:r>
          </a:p>
          <a:p>
            <a:pPr>
              <a:lnSpc>
                <a:spcPts val="3750"/>
              </a:lnSpc>
            </a:pPr>
            <a:endParaRPr lang="en-US" sz="3000" spc="30" dirty="0">
              <a:solidFill>
                <a:srgbClr val="000000"/>
              </a:solidFill>
              <a:latin typeface="Gidole"/>
            </a:endParaRPr>
          </a:p>
          <a:p>
            <a:pPr>
              <a:lnSpc>
                <a:spcPts val="3750"/>
              </a:lnSpc>
            </a:pPr>
            <a:r>
              <a:rPr lang="en-US" sz="3000" spc="30" dirty="0">
                <a:solidFill>
                  <a:srgbClr val="000000"/>
                </a:solidFill>
                <a:latin typeface="Gidole"/>
              </a:rPr>
              <a:t>-- John Foreman</a:t>
            </a: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pic>
        <p:nvPicPr>
          <p:cNvPr id="9" name="Picture 9"/>
          <p:cNvPicPr>
            <a:picLocks noChangeAspect="1"/>
          </p:cNvPicPr>
          <p:nvPr/>
        </p:nvPicPr>
        <p:blipFill>
          <a:blip r:embed="rId4"/>
          <a:srcRect t="3979" r="164" b="31854"/>
          <a:stretch>
            <a:fillRect/>
          </a:stretch>
        </p:blipFill>
        <p:spPr>
          <a:xfrm>
            <a:off x="12827709" y="5006400"/>
            <a:ext cx="5477394" cy="5280600"/>
          </a:xfrm>
          <a:prstGeom prst="rect">
            <a:avLst/>
          </a:prstGeom>
        </p:spPr>
      </p:pic>
      <p:sp>
        <p:nvSpPr>
          <p:cNvPr id="10" name="TextBox 10"/>
          <p:cNvSpPr txBox="1"/>
          <p:nvPr/>
        </p:nvSpPr>
        <p:spPr>
          <a:xfrm>
            <a:off x="1028700" y="457200"/>
            <a:ext cx="7567947" cy="3429000"/>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WHY WOULD WE DO THIS IN EXCEL?</a:t>
            </a:r>
          </a:p>
        </p:txBody>
      </p:sp>
      <p:sp>
        <p:nvSpPr>
          <p:cNvPr id="11" name="TextBox 11"/>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461665"/>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Consolas" panose="020B0609020204030204" pitchFamily="49" charset="0"/>
              </a:rPr>
              <a:t>large-numbers.xlsx</a:t>
            </a:r>
          </a:p>
        </p:txBody>
      </p:sp>
    </p:spTree>
    <p:extLst>
      <p:ext uri="{BB962C8B-B14F-4D97-AF65-F5344CB8AC3E}">
        <p14:creationId xmlns:p14="http://schemas.microsoft.com/office/powerpoint/2010/main" val="37022514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MAGIC… OR STATISTICS?</a:t>
            </a:r>
          </a:p>
        </p:txBody>
      </p:sp>
      <p:sp>
        <p:nvSpPr>
          <p:cNvPr id="10" name="TextBox 10"/>
          <p:cNvSpPr txBox="1"/>
          <p:nvPr/>
        </p:nvSpPr>
        <p:spPr>
          <a:xfrm>
            <a:off x="5728519" y="5938707"/>
            <a:ext cx="11374956" cy="2205732"/>
          </a:xfrm>
          <a:prstGeom prst="rect">
            <a:avLst/>
          </a:prstGeom>
        </p:spPr>
        <p:txBody>
          <a:bodyPr lIns="0" tIns="0" rIns="0" bIns="0" rtlCol="0" anchor="t">
            <a:spAutoFit/>
          </a:bodyPr>
          <a:lstStyle/>
          <a:p>
            <a:pPr marL="868680" lvl="1" indent="-571500">
              <a:lnSpc>
                <a:spcPts val="4320"/>
              </a:lnSpc>
              <a:buFont typeface="Arial" panose="020B0604020202020204" pitchFamily="34" charset="0"/>
              <a:buChar char="•"/>
            </a:pPr>
            <a:r>
              <a:rPr lang="en-US" sz="4800" b="1" u="sng" spc="179" dirty="0">
                <a:solidFill>
                  <a:srgbClr val="F2F0F4"/>
                </a:solidFill>
                <a:latin typeface="Gidole Bold"/>
              </a:rPr>
              <a:t>Law of large numbers</a:t>
            </a:r>
            <a:r>
              <a:rPr lang="en-US" sz="4800" b="1" spc="179" dirty="0">
                <a:solidFill>
                  <a:srgbClr val="F2F0F4"/>
                </a:solidFill>
                <a:latin typeface="Gidole Bold"/>
              </a:rPr>
              <a:t>: the average of results obtained from trials become closer to the expected value as more trials are performed</a:t>
            </a:r>
            <a:endParaRPr lang="en-US" sz="4800" b="1" i="1" spc="179" dirty="0">
              <a:solidFill>
                <a:srgbClr val="F2F0F4"/>
              </a:solidFill>
              <a:latin typeface="Gidole Bold"/>
            </a:endParaRP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93242" y="0"/>
            <a:ext cx="8994146" cy="5129474"/>
          </a:xfrm>
          <a:prstGeom prst="rect">
            <a:avLst/>
          </a:prstGeom>
        </p:spPr>
      </p:pic>
    </p:spTree>
    <p:extLst>
      <p:ext uri="{BB962C8B-B14F-4D97-AF65-F5344CB8AC3E}">
        <p14:creationId xmlns:p14="http://schemas.microsoft.com/office/powerpoint/2010/main" val="16493307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511473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2. FOUNDATIONS OF INFERENTIAL STATISTICS</a:t>
            </a:r>
          </a:p>
        </p:txBody>
      </p:sp>
    </p:spTree>
    <p:extLst>
      <p:ext uri="{BB962C8B-B14F-4D97-AF65-F5344CB8AC3E}">
        <p14:creationId xmlns:p14="http://schemas.microsoft.com/office/powerpoint/2010/main" val="24834589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3405"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3358612"/>
          </a:xfrm>
          <a:prstGeom prst="rect">
            <a:avLst/>
          </a:prstGeom>
        </p:spPr>
        <p:txBody>
          <a:bodyPr wrap="square" lIns="0" tIns="0" rIns="0" bIns="0" rtlCol="0" anchor="t">
            <a:spAutoFit/>
          </a:bodyPr>
          <a:lstStyle/>
          <a:p>
            <a:pPr algn="r">
              <a:lnSpc>
                <a:spcPct val="150000"/>
              </a:lnSpc>
            </a:pPr>
            <a:r>
              <a:rPr lang="en-US" sz="4800" spc="375" dirty="0">
                <a:solidFill>
                  <a:srgbClr val="000000"/>
                </a:solidFill>
                <a:latin typeface="League Spartan Bold"/>
              </a:rPr>
              <a:t>HOUSES WITH AIR CONDITIONING ARE BETTER THAN THOSE WITHOUT  </a:t>
            </a: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86" y="-16534"/>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8285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12774"/>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HOUSES WITH AIR CONDITIONING </a:t>
            </a:r>
            <a:r>
              <a:rPr lang="en-US" sz="4800" strike="sngStrike" spc="375" dirty="0">
                <a:solidFill>
                  <a:srgbClr val="000000"/>
                </a:solidFill>
                <a:latin typeface="League Spartan Bold"/>
              </a:rPr>
              <a:t>ARE BETTER</a:t>
            </a:r>
            <a:r>
              <a:rPr lang="en-US" sz="4800" spc="375" dirty="0">
                <a:solidFill>
                  <a:srgbClr val="000000"/>
                </a:solidFill>
                <a:latin typeface="League Spartan Bold"/>
              </a:rPr>
              <a:t>  HAVE HIGHER SALES VALUES THAN THOSE WITHOUT</a:t>
            </a:r>
            <a:endParaRPr lang="en-US" sz="48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7138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05079"/>
          </a:xfrm>
          <a:prstGeom prst="rect">
            <a:avLst/>
          </a:prstGeom>
        </p:spPr>
        <p:txBody>
          <a:bodyPr wrap="square" lIns="0" tIns="0" rIns="0" bIns="0" rtlCol="0" anchor="t">
            <a:spAutoFit/>
          </a:bodyPr>
          <a:lstStyle/>
          <a:p>
            <a:pPr algn="r">
              <a:lnSpc>
                <a:spcPts val="9000"/>
              </a:lnSpc>
            </a:pPr>
            <a:r>
              <a:rPr lang="en-US" sz="4600" spc="375" dirty="0">
                <a:solidFill>
                  <a:srgbClr val="000000"/>
                </a:solidFill>
                <a:latin typeface="League Spartan Bold"/>
              </a:rPr>
              <a:t>HOUSES WITH AIR CONDITIONING </a:t>
            </a:r>
            <a:r>
              <a:rPr lang="en-US" sz="4600" strike="sngStrike" spc="375" dirty="0">
                <a:solidFill>
                  <a:srgbClr val="000000"/>
                </a:solidFill>
                <a:latin typeface="League Spartan Bold"/>
              </a:rPr>
              <a:t>ARE BETTER</a:t>
            </a:r>
            <a:r>
              <a:rPr lang="en-US" sz="4600" spc="375" dirty="0">
                <a:solidFill>
                  <a:srgbClr val="000000"/>
                </a:solidFill>
                <a:latin typeface="League Spartan Bold"/>
              </a:rPr>
              <a:t>  HAVE HIGHER SALES VALUES THAN THOSE WITHOUT, </a:t>
            </a:r>
            <a:r>
              <a:rPr lang="en-US" sz="4600" i="1" spc="375" dirty="0">
                <a:solidFill>
                  <a:srgbClr val="000000"/>
                </a:solidFill>
                <a:latin typeface="League Spartan Bold"/>
              </a:rPr>
              <a:t>ON AVERAGE</a:t>
            </a:r>
            <a:endParaRPr lang="en-US" sz="46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1066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3978012"/>
          </a:xfrm>
          <a:prstGeom prst="rect">
            <a:avLst/>
          </a:prstGeom>
        </p:spPr>
        <p:txBody>
          <a:bodyPr wrap="square" lIns="0" tIns="0" rIns="0" bIns="0" rtlCol="0" anchor="t">
            <a:spAutoFit/>
          </a:bodyPr>
          <a:lstStyle/>
          <a:p>
            <a:pPr algn="r">
              <a:lnSpc>
                <a:spcPct val="150000"/>
              </a:lnSpc>
            </a:pPr>
            <a:r>
              <a:rPr lang="en-US" sz="4400" spc="375" dirty="0">
                <a:solidFill>
                  <a:srgbClr val="000000"/>
                </a:solidFill>
                <a:latin typeface="League Spartan Bold"/>
              </a:rPr>
              <a:t>HOUSES WITH AIR CONDITIONING HAVE HIGHER SALES VALUES THAN THOSE WITHOUT, </a:t>
            </a:r>
            <a:r>
              <a:rPr lang="en-US" sz="4400" i="1" spc="375" dirty="0">
                <a:solidFill>
                  <a:srgbClr val="000000"/>
                </a:solidFill>
                <a:latin typeface="League Spartan Bold"/>
              </a:rPr>
              <a:t>ON AVERAGE, GIVEN THE SAMPLES WE HAVE</a:t>
            </a:r>
            <a:endParaRPr lang="en-US" sz="44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4745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12774"/>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THE AVERAGE VALUE OF ONE CATEGORY IS HIGHER THAN ANOTHER</a:t>
            </a:r>
          </a:p>
          <a:p>
            <a:pPr algn="r">
              <a:lnSpc>
                <a:spcPts val="9000"/>
              </a:lnSpc>
            </a:pPr>
            <a:r>
              <a:rPr lang="en-US" sz="4800" spc="375" dirty="0">
                <a:solidFill>
                  <a:srgbClr val="000000"/>
                </a:solidFill>
                <a:latin typeface="League Spartan Bold"/>
              </a:rPr>
              <a:t>(</a:t>
            </a:r>
            <a:r>
              <a:rPr lang="en-US" sz="4800" i="1" spc="375" dirty="0">
                <a:solidFill>
                  <a:srgbClr val="000000"/>
                </a:solidFill>
                <a:latin typeface="League Spartan Bold"/>
              </a:rPr>
              <a:t>Independent samples t-test</a:t>
            </a:r>
            <a:r>
              <a:rPr lang="en-US" sz="4800" spc="375" dirty="0">
                <a:solidFill>
                  <a:srgbClr val="000000"/>
                </a:solidFill>
                <a:latin typeface="League Spartan Bold"/>
              </a:rPr>
              <a:t>)</a:t>
            </a:r>
          </a:p>
        </p:txBody>
      </p:sp>
      <p:pic>
        <p:nvPicPr>
          <p:cNvPr id="10" name="Picture 6">
            <a:extLst>
              <a:ext uri="{FF2B5EF4-FFF2-40B4-BE49-F238E27FC236}">
                <a16:creationId xmlns:a16="http://schemas.microsoft.com/office/drawing/2014/main" id="{71AEFCFB-8815-44EB-87A7-E8F34597C24A}"/>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2" name="Picture 2" descr="Background, Baker, Baking, Cooking, Cuisine, Culinary">
            <a:extLst>
              <a:ext uri="{FF2B5EF4-FFF2-40B4-BE49-F238E27FC236}">
                <a16:creationId xmlns:a16="http://schemas.microsoft.com/office/drawing/2014/main" id="{CE992D61-F27F-4303-9650-FDD4B8148E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6477000"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8456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housing-foundations.xlsx</a:t>
            </a:r>
          </a:p>
          <a:p>
            <a:pPr marL="803910" lvl="1" indent="-457200">
              <a:buFont typeface="Arial" panose="020B0604020202020204" pitchFamily="34" charset="0"/>
              <a:buChar char="•"/>
            </a:pPr>
            <a:r>
              <a:rPr lang="en-US" sz="3600" dirty="0">
                <a:solidFill>
                  <a:srgbClr val="000000"/>
                </a:solidFill>
                <a:latin typeface="Gidole" panose="02000503000000000000" charset="0"/>
                <a:ea typeface="Roboto Mono" pitchFamily="2" charset="0"/>
              </a:rPr>
              <a:t>Is there a difference</a:t>
            </a:r>
            <a:r>
              <a:rPr lang="en-US" sz="3600" dirty="0">
                <a:solidFill>
                  <a:srgbClr val="000000"/>
                </a:solidFill>
                <a:latin typeface="Gidole" panose="02000503000000000000" charset="0"/>
              </a:rPr>
              <a:t> in sales price for homes with air conditioning (</a:t>
            </a:r>
            <a:r>
              <a:rPr lang="en-US" sz="3600" dirty="0" err="1">
                <a:solidFill>
                  <a:srgbClr val="000000"/>
                </a:solidFill>
                <a:latin typeface="Roboto Mono" pitchFamily="2" charset="0"/>
                <a:ea typeface="Roboto Mono" pitchFamily="2" charset="0"/>
              </a:rPr>
              <a:t>airco</a:t>
            </a:r>
            <a:r>
              <a:rPr lang="en-US" sz="3600" dirty="0">
                <a:solidFill>
                  <a:srgbClr val="000000"/>
                </a:solidFill>
                <a:latin typeface="Gidole" panose="02000503000000000000" charset="0"/>
              </a:rPr>
              <a:t>)?</a:t>
            </a:r>
          </a:p>
          <a:p>
            <a:pPr marL="1261110" lvl="2" indent="-457200">
              <a:buFont typeface="Arial" panose="020B0604020202020204" pitchFamily="34" charset="0"/>
              <a:buChar char="•"/>
            </a:pPr>
            <a:r>
              <a:rPr lang="en-US" sz="3600" dirty="0">
                <a:solidFill>
                  <a:srgbClr val="000000"/>
                </a:solidFill>
                <a:latin typeface="Gidole" panose="02000503000000000000" charset="0"/>
              </a:rPr>
              <a:t>Find the descriptive statistics and plot the histograms for each category </a:t>
            </a:r>
          </a:p>
        </p:txBody>
      </p:sp>
      <p:pic>
        <p:nvPicPr>
          <p:cNvPr id="2050" name="Picture 2" descr="Wall, Fan, Air Conditioning, Box, Metal, Building">
            <a:extLst>
              <a:ext uri="{FF2B5EF4-FFF2-40B4-BE49-F238E27FC236}">
                <a16:creationId xmlns:a16="http://schemas.microsoft.com/office/drawing/2014/main" id="{0E844ACD-975F-4E34-AE92-D71D245BFE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0" y="5483225"/>
            <a:ext cx="9144000" cy="479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398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7015930"/>
            <a:ext cx="3650350" cy="834390"/>
          </a:xfrm>
          <a:prstGeom prst="rect">
            <a:avLst/>
          </a:prstGeom>
        </p:spPr>
        <p:txBody>
          <a:bodyPr lIns="0" tIns="0" rIns="0" bIns="0" rtlCol="0" anchor="t">
            <a:spAutoFit/>
          </a:bodyPr>
          <a:lstStyle/>
          <a:p>
            <a:pPr>
              <a:lnSpc>
                <a:spcPts val="3359"/>
              </a:lnSpc>
            </a:pPr>
            <a:r>
              <a:rPr lang="en-US" sz="2400" spc="192">
                <a:solidFill>
                  <a:srgbClr val="000000"/>
                </a:solidFill>
                <a:latin typeface="Gidole"/>
              </a:rPr>
              <a:t>Excel Statistics for Business Analytics</a:t>
            </a:r>
          </a:p>
        </p:txBody>
      </p:sp>
      <p:sp>
        <p:nvSpPr>
          <p:cNvPr id="10" name="TextBox 10"/>
          <p:cNvSpPr txBox="1"/>
          <p:nvPr/>
        </p:nvSpPr>
        <p:spPr>
          <a:xfrm>
            <a:off x="3420038" y="3316520"/>
            <a:ext cx="5905084" cy="4833374"/>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housing-foundations.xlsx</a:t>
            </a:r>
          </a:p>
          <a:p>
            <a:pPr marL="803910" lvl="1" indent="-457200">
              <a:buFont typeface="Arial" panose="020B0604020202020204" pitchFamily="34" charset="0"/>
              <a:buChar char="•"/>
            </a:pPr>
            <a:r>
              <a:rPr lang="en-US" sz="3600" dirty="0">
                <a:solidFill>
                  <a:srgbClr val="000000"/>
                </a:solidFill>
                <a:latin typeface="Gidole" panose="02000503000000000000" charset="0"/>
                <a:ea typeface="Roboto Mono" pitchFamily="2" charset="0"/>
              </a:rPr>
              <a:t>Is there a difference</a:t>
            </a:r>
            <a:r>
              <a:rPr lang="en-US" sz="3600" dirty="0">
                <a:solidFill>
                  <a:srgbClr val="000000"/>
                </a:solidFill>
                <a:latin typeface="Gidole" panose="02000503000000000000" charset="0"/>
              </a:rPr>
              <a:t> in sales price for homes with a full, finished basement (</a:t>
            </a:r>
            <a:r>
              <a:rPr lang="en-US" sz="3600" dirty="0" err="1">
                <a:solidFill>
                  <a:srgbClr val="000000"/>
                </a:solidFill>
                <a:latin typeface="Roboto Mono" pitchFamily="2" charset="0"/>
                <a:ea typeface="Roboto Mono" pitchFamily="2" charset="0"/>
              </a:rPr>
              <a:t>fullbase</a:t>
            </a:r>
            <a:r>
              <a:rPr lang="en-US" sz="3600" dirty="0">
                <a:solidFill>
                  <a:srgbClr val="000000"/>
                </a:solidFill>
                <a:latin typeface="Gidole" panose="02000503000000000000" charset="0"/>
              </a:rPr>
              <a:t>)? </a:t>
            </a:r>
            <a:endParaRPr lang="en-US" sz="3600" dirty="0">
              <a:solidFill>
                <a:srgbClr val="000000"/>
              </a:solidFill>
              <a:latin typeface="Gidole" panose="020B0604020202020204"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rPr>
              <a:t>Save your work – you’ll “build on” it later! </a:t>
            </a:r>
          </a:p>
        </p:txBody>
      </p:sp>
      <p:pic>
        <p:nvPicPr>
          <p:cNvPr id="5122" name="Picture 2" descr="round brown wooden table and chairs under white pendant lamp">
            <a:extLst>
              <a:ext uri="{FF2B5EF4-FFF2-40B4-BE49-F238E27FC236}">
                <a16:creationId xmlns:a16="http://schemas.microsoft.com/office/drawing/2014/main" id="{B2C633EB-C92F-48D4-BCCC-F713C07A5F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4600" y="38100"/>
            <a:ext cx="6858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2323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We have the data… just not </a:t>
            </a:r>
            <a:r>
              <a:rPr lang="en-US" sz="6500" b="1" i="1" spc="195" dirty="0">
                <a:solidFill>
                  <a:srgbClr val="F2F0F4"/>
                </a:solidFill>
                <a:latin typeface="League Spartan Italics"/>
              </a:rPr>
              <a:t>all </a:t>
            </a:r>
            <a:r>
              <a:rPr lang="en-US" sz="6500" b="1" spc="195" dirty="0">
                <a:solidFill>
                  <a:srgbClr val="F2F0F4"/>
                </a:solidFill>
                <a:latin typeface="League Spartan Italics"/>
              </a:rPr>
              <a:t>of the data</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2308324"/>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There is a difference across 546 homes…</a:t>
            </a:r>
          </a:p>
          <a:p>
            <a:pPr marL="571500" indent="-571500">
              <a:buFont typeface="Arial" panose="020B0604020202020204" pitchFamily="34" charset="0"/>
              <a:buChar char="•"/>
            </a:pPr>
            <a:r>
              <a:rPr lang="en-US" sz="3600" dirty="0">
                <a:latin typeface="Gidole" panose="020B0604020202020204" charset="0"/>
              </a:rPr>
              <a:t>… but what about </a:t>
            </a:r>
            <a:r>
              <a:rPr lang="en-US" sz="3600" i="1" dirty="0">
                <a:latin typeface="Gidole" panose="020B0604020202020204" charset="0"/>
              </a:rPr>
              <a:t>all </a:t>
            </a:r>
            <a:r>
              <a:rPr lang="en-US" sz="3600" dirty="0">
                <a:latin typeface="Gidole" panose="020B0604020202020204" charset="0"/>
              </a:rPr>
              <a:t>homes?</a:t>
            </a:r>
          </a:p>
          <a:p>
            <a:pPr marL="571500" indent="-571500">
              <a:buFont typeface="Arial" panose="020B0604020202020204" pitchFamily="34" charset="0"/>
              <a:buChar char="•"/>
            </a:pPr>
            <a:r>
              <a:rPr lang="en-US" sz="3600" dirty="0">
                <a:latin typeface="Gidole" panose="020B0604020202020204" charset="0"/>
              </a:rPr>
              <a:t>Is our sample </a:t>
            </a:r>
            <a:r>
              <a:rPr lang="en-US" sz="3600" i="1" dirty="0">
                <a:latin typeface="Gidole" panose="020B0604020202020204" charset="0"/>
              </a:rPr>
              <a:t>reflective </a:t>
            </a:r>
            <a:r>
              <a:rPr lang="en-US" sz="3600" dirty="0">
                <a:latin typeface="Gidole" panose="020B0604020202020204" charset="0"/>
              </a:rPr>
              <a:t>of their populations? </a:t>
            </a:r>
          </a:p>
        </p:txBody>
      </p:sp>
      <p:pic>
        <p:nvPicPr>
          <p:cNvPr id="6146" name="Picture 2" descr="person holding round glass ball">
            <a:extLst>
              <a:ext uri="{FF2B5EF4-FFF2-40B4-BE49-F238E27FC236}">
                <a16:creationId xmlns:a16="http://schemas.microsoft.com/office/drawing/2014/main" id="{32086C4C-C215-44DC-90F6-CBBBB1E8A0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56563" y="4448264"/>
            <a:ext cx="4551679" cy="5689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11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 but that doesn’t stop your phlebotomist! </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Or your pollster</a:t>
            </a:r>
          </a:p>
          <a:p>
            <a:pPr marL="571500" indent="-571500">
              <a:buFont typeface="Arial" panose="020B0604020202020204" pitchFamily="34" charset="0"/>
              <a:buChar char="•"/>
            </a:pPr>
            <a:r>
              <a:rPr lang="en-US" sz="3600" dirty="0">
                <a:latin typeface="Gidole" panose="020B0604020202020204" charset="0"/>
              </a:rPr>
              <a:t>Or your QA manager</a:t>
            </a:r>
          </a:p>
          <a:p>
            <a:pPr marL="571500" indent="-571500">
              <a:buFont typeface="Arial" panose="020B0604020202020204" pitchFamily="34" charset="0"/>
              <a:buChar char="•"/>
            </a:pPr>
            <a:r>
              <a:rPr lang="en-US" sz="3600" dirty="0">
                <a:latin typeface="Gidole" panose="020B0604020202020204" charset="0"/>
              </a:rPr>
              <a:t>Or your real estate analyst </a:t>
            </a:r>
            <a:r>
              <a:rPr lang="en-US" sz="3600" dirty="0">
                <a:latin typeface="Gidole" panose="020B0604020202020204" charset="0"/>
                <a:sym typeface="Wingdings" panose="05000000000000000000" pitchFamily="2" charset="2"/>
              </a:rPr>
              <a:t>😉</a:t>
            </a:r>
            <a:endParaRPr lang="en-US" sz="3600" dirty="0">
              <a:latin typeface="Gidole" panose="020B0604020202020204" charset="0"/>
            </a:endParaRPr>
          </a:p>
        </p:txBody>
      </p:sp>
      <p:pic>
        <p:nvPicPr>
          <p:cNvPr id="7170" name="Picture 2" descr="Laboratory, Analysis, Diagnostics, Hospital, Tube">
            <a:extLst>
              <a:ext uri="{FF2B5EF4-FFF2-40B4-BE49-F238E27FC236}">
                <a16:creationId xmlns:a16="http://schemas.microsoft.com/office/drawing/2014/main" id="{ECD5CC0A-96C3-49C3-8A0C-44E123DE5F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2" y="4198882"/>
            <a:ext cx="7619998" cy="5079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9614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62486"/>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GETTING RIGOROUS WITH A HYPOTHESIS</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609600" y="4457700"/>
            <a:ext cx="8610600" cy="2800767"/>
          </a:xfrm>
          <a:prstGeom prst="rect">
            <a:avLst/>
          </a:prstGeom>
          <a:noFill/>
        </p:spPr>
        <p:txBody>
          <a:bodyPr wrap="square" rtlCol="0">
            <a:spAutoFit/>
          </a:bodyPr>
          <a:lstStyle/>
          <a:p>
            <a:pPr marL="285750" indent="-285750">
              <a:buFont typeface="Arial" panose="020B0604020202020204" pitchFamily="34" charset="0"/>
              <a:buChar char="•"/>
            </a:pPr>
            <a:r>
              <a:rPr lang="en-US" sz="4400" dirty="0">
                <a:latin typeface="Gidole" panose="02000503000000000000" charset="0"/>
              </a:rPr>
              <a:t>Testable</a:t>
            </a:r>
          </a:p>
          <a:p>
            <a:pPr marL="285750" indent="-285750">
              <a:buFont typeface="Arial" panose="020B0604020202020204" pitchFamily="34" charset="0"/>
              <a:buChar char="•"/>
            </a:pPr>
            <a:r>
              <a:rPr lang="en-US" sz="4400" dirty="0">
                <a:latin typeface="Gidole" panose="02000503000000000000" charset="0"/>
              </a:rPr>
              <a:t>Falsifiable</a:t>
            </a:r>
          </a:p>
          <a:p>
            <a:pPr marL="285750" indent="-285750">
              <a:buFont typeface="Arial" panose="020B0604020202020204" pitchFamily="34" charset="0"/>
              <a:buChar char="•"/>
            </a:pPr>
            <a:r>
              <a:rPr lang="en-US" sz="4400" dirty="0">
                <a:latin typeface="Gidole" panose="02000503000000000000" charset="0"/>
              </a:rPr>
              <a:t>Burden of proof on the claimant</a:t>
            </a:r>
          </a:p>
          <a:p>
            <a:pPr marL="285750" indent="-285750">
              <a:buFont typeface="Arial" panose="020B0604020202020204" pitchFamily="34" charset="0"/>
              <a:buChar char="•"/>
            </a:pPr>
            <a:endParaRPr lang="en-US" sz="4400" dirty="0">
              <a:latin typeface="Gidole" panose="02000503000000000000" charset="0"/>
            </a:endParaRPr>
          </a:p>
        </p:txBody>
      </p:sp>
      <p:pic>
        <p:nvPicPr>
          <p:cNvPr id="9218" name="Picture 2" descr="Courtroom, Benches, Seats, Law, Justice, Lighting, Wood">
            <a:extLst>
              <a:ext uri="{FF2B5EF4-FFF2-40B4-BE49-F238E27FC236}">
                <a16:creationId xmlns:a16="http://schemas.microsoft.com/office/drawing/2014/main" id="{E415B945-44E6-4137-960C-B5DC0FF9A1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8183" y="0"/>
            <a:ext cx="6949043" cy="5228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7175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62486"/>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GETTING RIGOROUS WITH A HYPOTHESIS</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1F48C30-1A63-478C-B8FA-34DB8D04A1DB}"/>
                  </a:ext>
                </a:extLst>
              </p:cNvPr>
              <p:cNvSpPr txBox="1"/>
              <p:nvPr/>
            </p:nvSpPr>
            <p:spPr>
              <a:xfrm>
                <a:off x="751915" y="4683509"/>
                <a:ext cx="6791886" cy="37856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6000" i="1" smtClean="0">
                              <a:latin typeface="Cambria Math" panose="02040503050406030204" pitchFamily="18" charset="0"/>
                            </a:rPr>
                          </m:ctrlPr>
                        </m:sSubPr>
                        <m:e>
                          <m:r>
                            <a:rPr lang="en-US" sz="6000" b="0" i="1" smtClean="0">
                              <a:latin typeface="Cambria Math" panose="02040503050406030204" pitchFamily="18" charset="0"/>
                            </a:rPr>
                            <m:t>𝐻</m:t>
                          </m:r>
                        </m:e>
                        <m:sub>
                          <m:r>
                            <a:rPr lang="en-US" sz="6000" b="0" i="1" smtClean="0">
                              <a:latin typeface="Cambria Math" panose="02040503050406030204" pitchFamily="18" charset="0"/>
                            </a:rPr>
                            <m:t>𝑜</m:t>
                          </m:r>
                        </m:sub>
                      </m:sSub>
                      <m:r>
                        <a:rPr lang="en-US" sz="6000" b="0" i="1" smtClean="0">
                          <a:latin typeface="Cambria Math" panose="02040503050406030204" pitchFamily="18" charset="0"/>
                        </a:rPr>
                        <m:t>:</m:t>
                      </m:r>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ea typeface="Cambria Math" panose="02040503050406030204" pitchFamily="18" charset="0"/>
                            </a:rPr>
                            <m:t>𝜇</m:t>
                          </m:r>
                        </m:e>
                        <m:sub>
                          <m:r>
                            <a:rPr lang="en-US" sz="6000" b="0" i="1" smtClean="0">
                              <a:latin typeface="Cambria Math" panose="02040503050406030204" pitchFamily="18" charset="0"/>
                            </a:rPr>
                            <m:t>1</m:t>
                          </m:r>
                        </m:sub>
                      </m:sSub>
                      <m:r>
                        <a:rPr lang="en-US" sz="6000" b="0" i="1" smtClean="0">
                          <a:latin typeface="Cambria Math" panose="02040503050406030204" pitchFamily="18" charset="0"/>
                        </a:rPr>
                        <m:t>−</m:t>
                      </m:r>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ea typeface="Cambria Math" panose="02040503050406030204" pitchFamily="18" charset="0"/>
                            </a:rPr>
                            <m:t>𝜇</m:t>
                          </m:r>
                        </m:e>
                        <m:sub>
                          <m:r>
                            <a:rPr lang="en-US" sz="6000" b="0" i="1" smtClean="0">
                              <a:latin typeface="Cambria Math" panose="02040503050406030204" pitchFamily="18" charset="0"/>
                            </a:rPr>
                            <m:t>2</m:t>
                          </m:r>
                        </m:sub>
                      </m:sSub>
                      <m:r>
                        <a:rPr lang="en-US" sz="6000" b="0" i="1" smtClean="0">
                          <a:latin typeface="Cambria Math" panose="02040503050406030204" pitchFamily="18" charset="0"/>
                        </a:rPr>
                        <m:t>=0</m:t>
                      </m:r>
                    </m:oMath>
                  </m:oMathPara>
                </a14:m>
                <a:endParaRPr lang="en-US" sz="6000" b="0" dirty="0">
                  <a:latin typeface="Gidole" panose="02000503000000000000" charset="0"/>
                </a:endParaRPr>
              </a:p>
              <a:p>
                <a:endParaRPr lang="en-US" sz="6000" b="0" dirty="0">
                  <a:latin typeface="Gidole" panose="02000503000000000000" charset="0"/>
                </a:endParaRPr>
              </a:p>
              <a:p>
                <a:pPr/>
                <a14:m>
                  <m:oMathPara xmlns:m="http://schemas.openxmlformats.org/officeDocument/2006/math">
                    <m:oMathParaPr>
                      <m:jc m:val="centerGroup"/>
                    </m:oMathParaPr>
                    <m:oMath xmlns:m="http://schemas.openxmlformats.org/officeDocument/2006/math">
                      <m:sSub>
                        <m:sSubPr>
                          <m:ctrlPr>
                            <a:rPr lang="en-US" sz="6000" i="1">
                              <a:latin typeface="Cambria Math" panose="02040503050406030204" pitchFamily="18" charset="0"/>
                            </a:rPr>
                          </m:ctrlPr>
                        </m:sSubPr>
                        <m:e>
                          <m:r>
                            <a:rPr lang="en-US" sz="6000" i="1">
                              <a:latin typeface="Cambria Math" panose="02040503050406030204" pitchFamily="18" charset="0"/>
                            </a:rPr>
                            <m:t>𝐻</m:t>
                          </m:r>
                        </m:e>
                        <m:sub>
                          <m:r>
                            <a:rPr lang="en-US" sz="6000" b="0" i="1" smtClean="0">
                              <a:latin typeface="Cambria Math" panose="02040503050406030204" pitchFamily="18" charset="0"/>
                            </a:rPr>
                            <m:t>𝑎</m:t>
                          </m:r>
                        </m:sub>
                      </m:sSub>
                      <m:r>
                        <a:rPr lang="en-US" sz="6000" i="1">
                          <a:latin typeface="Cambria Math" panose="02040503050406030204" pitchFamily="18" charset="0"/>
                        </a:rPr>
                        <m:t>:</m:t>
                      </m:r>
                      <m:sSub>
                        <m:sSubPr>
                          <m:ctrlPr>
                            <a:rPr lang="en-US" sz="6000" i="1">
                              <a:latin typeface="Cambria Math" panose="02040503050406030204" pitchFamily="18" charset="0"/>
                            </a:rPr>
                          </m:ctrlPr>
                        </m:sSubPr>
                        <m:e>
                          <m:r>
                            <a:rPr lang="en-US" sz="6000" i="1">
                              <a:latin typeface="Cambria Math" panose="02040503050406030204" pitchFamily="18" charset="0"/>
                              <a:ea typeface="Cambria Math" panose="02040503050406030204" pitchFamily="18" charset="0"/>
                            </a:rPr>
                            <m:t>𝜇</m:t>
                          </m:r>
                        </m:e>
                        <m:sub>
                          <m:r>
                            <a:rPr lang="en-US" sz="6000" i="1">
                              <a:latin typeface="Cambria Math" panose="02040503050406030204" pitchFamily="18" charset="0"/>
                            </a:rPr>
                            <m:t>1</m:t>
                          </m:r>
                        </m:sub>
                      </m:sSub>
                      <m:r>
                        <a:rPr lang="en-US" sz="6000" i="1">
                          <a:latin typeface="Cambria Math" panose="02040503050406030204" pitchFamily="18" charset="0"/>
                        </a:rPr>
                        <m:t>−</m:t>
                      </m:r>
                      <m:sSub>
                        <m:sSubPr>
                          <m:ctrlPr>
                            <a:rPr lang="en-US" sz="6000" i="1">
                              <a:latin typeface="Cambria Math" panose="02040503050406030204" pitchFamily="18" charset="0"/>
                            </a:rPr>
                          </m:ctrlPr>
                        </m:sSubPr>
                        <m:e>
                          <m:r>
                            <a:rPr lang="en-US" sz="6000" i="1">
                              <a:latin typeface="Cambria Math" panose="02040503050406030204" pitchFamily="18" charset="0"/>
                              <a:ea typeface="Cambria Math" panose="02040503050406030204" pitchFamily="18" charset="0"/>
                            </a:rPr>
                            <m:t>𝜇</m:t>
                          </m:r>
                        </m:e>
                        <m:sub>
                          <m:r>
                            <a:rPr lang="en-US" sz="6000" i="1">
                              <a:latin typeface="Cambria Math" panose="02040503050406030204" pitchFamily="18" charset="0"/>
                            </a:rPr>
                            <m:t>2</m:t>
                          </m:r>
                        </m:sub>
                      </m:sSub>
                      <m:r>
                        <a:rPr lang="en-US" sz="6000" i="1" smtClean="0">
                          <a:latin typeface="Cambria Math" panose="02040503050406030204" pitchFamily="18" charset="0"/>
                          <a:ea typeface="Cambria Math" panose="02040503050406030204" pitchFamily="18" charset="0"/>
                        </a:rPr>
                        <m:t>≠</m:t>
                      </m:r>
                      <m:r>
                        <a:rPr lang="en-US" sz="6000" i="1">
                          <a:latin typeface="Cambria Math" panose="02040503050406030204" pitchFamily="18" charset="0"/>
                        </a:rPr>
                        <m:t>0</m:t>
                      </m:r>
                    </m:oMath>
                  </m:oMathPara>
                </a14:m>
                <a:endParaRPr lang="en-US" sz="6000" b="0" dirty="0">
                  <a:latin typeface="Gidole" panose="02000503000000000000" charset="0"/>
                </a:endParaRPr>
              </a:p>
              <a:p>
                <a:endParaRPr lang="en-US" sz="6000" dirty="0">
                  <a:latin typeface="Gidole" panose="02000503000000000000" charset="0"/>
                </a:endParaRPr>
              </a:p>
            </p:txBody>
          </p:sp>
        </mc:Choice>
        <mc:Fallback xmlns="">
          <p:sp>
            <p:nvSpPr>
              <p:cNvPr id="34" name="TextBox 33">
                <a:extLst>
                  <a:ext uri="{FF2B5EF4-FFF2-40B4-BE49-F238E27FC236}">
                    <a16:creationId xmlns:a16="http://schemas.microsoft.com/office/drawing/2014/main" id="{91F48C30-1A63-478C-B8FA-34DB8D04A1DB}"/>
                  </a:ext>
                </a:extLst>
              </p:cNvPr>
              <p:cNvSpPr txBox="1">
                <a:spLocks noRot="1" noChangeAspect="1" noMove="1" noResize="1" noEditPoints="1" noAdjustHandles="1" noChangeArrowheads="1" noChangeShapeType="1" noTextEdit="1"/>
              </p:cNvSpPr>
              <p:nvPr/>
            </p:nvSpPr>
            <p:spPr>
              <a:xfrm>
                <a:off x="751915" y="4683509"/>
                <a:ext cx="6791886" cy="3785652"/>
              </a:xfrm>
              <a:prstGeom prst="rect">
                <a:avLst/>
              </a:prstGeom>
              <a:blipFill>
                <a:blip r:embed="rId4"/>
                <a:stretch>
                  <a:fillRect/>
                </a:stretch>
              </a:blipFill>
            </p:spPr>
            <p:txBody>
              <a:bodyPr/>
              <a:lstStyle/>
              <a:p>
                <a:r>
                  <a:rPr lang="en-US">
                    <a:noFill/>
                  </a:rPr>
                  <a:t> </a:t>
                </a:r>
              </a:p>
            </p:txBody>
          </p:sp>
        </mc:Fallback>
      </mc:AlternateContent>
      <p:pic>
        <p:nvPicPr>
          <p:cNvPr id="9218" name="Picture 2" descr="Courtroom, Benches, Seats, Law, Justice, Lighting, Wood">
            <a:extLst>
              <a:ext uri="{FF2B5EF4-FFF2-40B4-BE49-F238E27FC236}">
                <a16:creationId xmlns:a16="http://schemas.microsoft.com/office/drawing/2014/main" id="{E415B945-44E6-4137-960C-B5DC0FF9A1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88183" y="0"/>
            <a:ext cx="6949043" cy="52281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5CF053E2-E749-4BD8-A1BE-1106598DE14E}"/>
              </a:ext>
            </a:extLst>
          </p:cNvPr>
          <p:cNvCxnSpPr/>
          <p:nvPr/>
        </p:nvCxnSpPr>
        <p:spPr>
          <a:xfrm flipV="1">
            <a:off x="7010400" y="4914900"/>
            <a:ext cx="685800" cy="228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43258F7F-1B7C-45E1-B7A1-A090EA377109}"/>
              </a:ext>
            </a:extLst>
          </p:cNvPr>
          <p:cNvSpPr txBox="1"/>
          <p:nvPr/>
        </p:nvSpPr>
        <p:spPr>
          <a:xfrm>
            <a:off x="7870978" y="4222402"/>
            <a:ext cx="3093442" cy="1569660"/>
          </a:xfrm>
          <a:prstGeom prst="rect">
            <a:avLst/>
          </a:prstGeom>
          <a:noFill/>
        </p:spPr>
        <p:txBody>
          <a:bodyPr wrap="square" rtlCol="0">
            <a:spAutoFit/>
          </a:bodyPr>
          <a:lstStyle/>
          <a:p>
            <a:r>
              <a:rPr lang="en-US" sz="3200" dirty="0">
                <a:latin typeface="Gidole" panose="02000503000000000000" charset="0"/>
              </a:rPr>
              <a:t>Null: no difference in population means</a:t>
            </a:r>
          </a:p>
        </p:txBody>
      </p:sp>
      <p:cxnSp>
        <p:nvCxnSpPr>
          <p:cNvPr id="14" name="Straight Arrow Connector 13">
            <a:extLst>
              <a:ext uri="{FF2B5EF4-FFF2-40B4-BE49-F238E27FC236}">
                <a16:creationId xmlns:a16="http://schemas.microsoft.com/office/drawing/2014/main" id="{3B81EB5C-4CEE-40DF-9D27-E1169DA7BFDA}"/>
              </a:ext>
            </a:extLst>
          </p:cNvPr>
          <p:cNvCxnSpPr>
            <a:cxnSpLocks/>
          </p:cNvCxnSpPr>
          <p:nvPr/>
        </p:nvCxnSpPr>
        <p:spPr>
          <a:xfrm>
            <a:off x="6858000" y="7200900"/>
            <a:ext cx="807443" cy="2995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C6154A65-04D5-4255-AED3-EB1F888AA5E3}"/>
              </a:ext>
            </a:extLst>
          </p:cNvPr>
          <p:cNvSpPr txBox="1"/>
          <p:nvPr/>
        </p:nvSpPr>
        <p:spPr>
          <a:xfrm>
            <a:off x="7897195" y="7000868"/>
            <a:ext cx="4046979" cy="1569660"/>
          </a:xfrm>
          <a:prstGeom prst="rect">
            <a:avLst/>
          </a:prstGeom>
          <a:noFill/>
        </p:spPr>
        <p:txBody>
          <a:bodyPr wrap="square" rtlCol="0">
            <a:spAutoFit/>
          </a:bodyPr>
          <a:lstStyle/>
          <a:p>
            <a:r>
              <a:rPr lang="en-US" sz="3200" dirty="0">
                <a:latin typeface="Gidole" panose="02000503000000000000" charset="0"/>
              </a:rPr>
              <a:t>Alternative: some difference in population means</a:t>
            </a:r>
          </a:p>
        </p:txBody>
      </p:sp>
    </p:spTree>
    <p:extLst>
      <p:ext uri="{BB962C8B-B14F-4D97-AF65-F5344CB8AC3E}">
        <p14:creationId xmlns:p14="http://schemas.microsoft.com/office/powerpoint/2010/main" val="17443882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9" name="TextBox 9"/>
          <p:cNvSpPr txBox="1"/>
          <p:nvPr/>
        </p:nvSpPr>
        <p:spPr>
          <a:xfrm>
            <a:off x="2110659" y="1011583"/>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 but we don’t </a:t>
            </a:r>
            <a:r>
              <a:rPr lang="en-US" sz="6500" b="1" i="1" spc="195" dirty="0">
                <a:solidFill>
                  <a:srgbClr val="F2F0F4"/>
                </a:solidFill>
                <a:latin typeface="League Spartan Italics"/>
              </a:rPr>
              <a:t>know </a:t>
            </a:r>
            <a:r>
              <a:rPr lang="en-US" sz="6500" b="1" spc="195" dirty="0">
                <a:solidFill>
                  <a:srgbClr val="F2F0F4"/>
                </a:solidFill>
                <a:latin typeface="League Spartan Italics"/>
              </a:rPr>
              <a:t>the population means…</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12420600" cy="3477875"/>
          </a:xfrm>
          <a:prstGeom prst="rect">
            <a:avLst/>
          </a:prstGeom>
          <a:noFill/>
        </p:spPr>
        <p:txBody>
          <a:bodyPr wrap="square" rtlCol="0">
            <a:spAutoFit/>
          </a:bodyPr>
          <a:lstStyle/>
          <a:p>
            <a:pPr marL="571500" indent="-571500">
              <a:buFont typeface="Arial" panose="020B0604020202020204" pitchFamily="34" charset="0"/>
              <a:buChar char="•"/>
            </a:pPr>
            <a:r>
              <a:rPr lang="en-US" sz="4400" dirty="0">
                <a:latin typeface="Gidole" panose="020B0604020202020204" charset="0"/>
              </a:rPr>
              <a:t>Central limit theorem to the rescue!</a:t>
            </a:r>
          </a:p>
          <a:p>
            <a:pPr marL="571500" indent="-571500">
              <a:buFont typeface="Arial" panose="020B0604020202020204" pitchFamily="34" charset="0"/>
              <a:buChar char="•"/>
            </a:pPr>
            <a:r>
              <a:rPr lang="en-US" sz="4400" i="1" dirty="0">
                <a:latin typeface="Gidole" panose="020B0604020202020204" charset="0"/>
              </a:rPr>
              <a:t>Infer </a:t>
            </a:r>
            <a:r>
              <a:rPr lang="en-US" sz="4400" dirty="0">
                <a:latin typeface="Gidole" panose="020B0604020202020204" charset="0"/>
              </a:rPr>
              <a:t>the population mean (which is normally distributed) given a sample mean</a:t>
            </a:r>
            <a:r>
              <a:rPr lang="en-US" sz="4400" i="1" dirty="0">
                <a:latin typeface="Gidole" panose="020B0604020202020204" charset="0"/>
              </a:rPr>
              <a:t>…</a:t>
            </a:r>
          </a:p>
          <a:p>
            <a:pPr marL="571500" indent="-571500">
              <a:buFont typeface="Arial" panose="020B0604020202020204" pitchFamily="34" charset="0"/>
              <a:buChar char="•"/>
            </a:pPr>
            <a:r>
              <a:rPr lang="en-US" sz="4400" dirty="0">
                <a:latin typeface="Gidole" panose="020B0604020202020204" charset="0"/>
              </a:rPr>
              <a:t>... Some uncertainty required.</a:t>
            </a:r>
          </a:p>
          <a:p>
            <a:pPr marL="1028700" lvl="1" indent="-571500">
              <a:buFont typeface="Arial" panose="020B0604020202020204" pitchFamily="34" charset="0"/>
              <a:buChar char="•"/>
            </a:pPr>
            <a:r>
              <a:rPr lang="en-US" sz="4400" dirty="0">
                <a:latin typeface="Gidole" panose="020B0604020202020204" charset="0"/>
              </a:rPr>
              <a:t>Usually 5%</a:t>
            </a:r>
          </a:p>
        </p:txBody>
      </p:sp>
    </p:spTree>
    <p:extLst>
      <p:ext uri="{BB962C8B-B14F-4D97-AF65-F5344CB8AC3E}">
        <p14:creationId xmlns:p14="http://schemas.microsoft.com/office/powerpoint/2010/main" val="27829635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pic>
        <p:nvPicPr>
          <p:cNvPr id="7" name="Picture 6">
            <a:extLst>
              <a:ext uri="{FF2B5EF4-FFF2-40B4-BE49-F238E27FC236}">
                <a16:creationId xmlns:a16="http://schemas.microsoft.com/office/drawing/2014/main" id="{6F8B25D3-7D15-44BE-81F2-5AAA99419F97}"/>
              </a:ext>
            </a:extLst>
          </p:cNvPr>
          <p:cNvPicPr>
            <a:picLocks noChangeAspect="1"/>
          </p:cNvPicPr>
          <p:nvPr/>
        </p:nvPicPr>
        <p:blipFill>
          <a:blip r:embed="rId4"/>
          <a:stretch>
            <a:fillRect/>
          </a:stretch>
        </p:blipFill>
        <p:spPr>
          <a:xfrm>
            <a:off x="2743200" y="1069835"/>
            <a:ext cx="12801600" cy="9164456"/>
          </a:xfrm>
          <a:prstGeom prst="rect">
            <a:avLst/>
          </a:prstGeom>
        </p:spPr>
      </p:pic>
      <p:cxnSp>
        <p:nvCxnSpPr>
          <p:cNvPr id="9" name="Straight Arrow Connector 8">
            <a:extLst>
              <a:ext uri="{FF2B5EF4-FFF2-40B4-BE49-F238E27FC236}">
                <a16:creationId xmlns:a16="http://schemas.microsoft.com/office/drawing/2014/main" id="{D079E67C-DC58-4CA9-A3C4-6BA347BB4154}"/>
              </a:ext>
            </a:extLst>
          </p:cNvPr>
          <p:cNvCxnSpPr/>
          <p:nvPr/>
        </p:nvCxnSpPr>
        <p:spPr>
          <a:xfrm flipV="1">
            <a:off x="13944600" y="800100"/>
            <a:ext cx="990600" cy="9594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5B1E45FE-5627-48B8-B6F5-BCE040C8C4B6}"/>
              </a:ext>
            </a:extLst>
          </p:cNvPr>
          <p:cNvSpPr txBox="1"/>
          <p:nvPr/>
        </p:nvSpPr>
        <p:spPr>
          <a:xfrm>
            <a:off x="14935200" y="342900"/>
            <a:ext cx="2590800" cy="523220"/>
          </a:xfrm>
          <a:prstGeom prst="rect">
            <a:avLst/>
          </a:prstGeom>
          <a:noFill/>
        </p:spPr>
        <p:txBody>
          <a:bodyPr wrap="square" rtlCol="0">
            <a:spAutoFit/>
          </a:bodyPr>
          <a:lstStyle/>
          <a:p>
            <a:r>
              <a:rPr lang="en-US" sz="2800" dirty="0">
                <a:latin typeface="Gidole" panose="02000503000000000000" charset="0"/>
              </a:rPr>
              <a:t>Critical value</a:t>
            </a:r>
          </a:p>
        </p:txBody>
      </p:sp>
    </p:spTree>
    <p:extLst>
      <p:ext uri="{BB962C8B-B14F-4D97-AF65-F5344CB8AC3E}">
        <p14:creationId xmlns:p14="http://schemas.microsoft.com/office/powerpoint/2010/main" val="30092206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2389116"/>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EXPLICIT WARNING:</a:t>
            </a:r>
          </a:p>
          <a:p>
            <a:pPr algn="ctr">
              <a:lnSpc>
                <a:spcPts val="9000"/>
              </a:lnSpc>
            </a:pPr>
            <a:r>
              <a:rPr lang="en-US" sz="9600" spc="375" dirty="0">
                <a:solidFill>
                  <a:srgbClr val="FFFFFF"/>
                </a:solidFill>
                <a:latin typeface="League Spartan Bold"/>
              </a:rPr>
              <a:t>MATH AHEAD</a:t>
            </a:r>
          </a:p>
        </p:txBody>
      </p:sp>
    </p:spTree>
    <p:extLst>
      <p:ext uri="{BB962C8B-B14F-4D97-AF65-F5344CB8AC3E}">
        <p14:creationId xmlns:p14="http://schemas.microsoft.com/office/powerpoint/2010/main" val="2453324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35B4D24-80E0-4571-BB31-AA58B4E4BE0A}"/>
                  </a:ext>
                </a:extLst>
              </p:cNvPr>
              <p:cNvSpPr txBox="1"/>
              <p:nvPr/>
            </p:nvSpPr>
            <p:spPr>
              <a:xfrm>
                <a:off x="381000" y="2095500"/>
                <a:ext cx="5791200" cy="45356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𝑡</m:t>
                      </m:r>
                      <m:r>
                        <a:rPr lang="en-US" sz="7200" i="1" smtClean="0">
                          <a:latin typeface="Cambria Math" panose="02040503050406030204" pitchFamily="18" charset="0"/>
                        </a:rPr>
                        <m:t>=</m:t>
                      </m:r>
                      <m:r>
                        <a:rPr lang="en-US" sz="7200" b="0" i="1" smtClean="0">
                          <a:latin typeface="Cambria Math" panose="02040503050406030204" pitchFamily="18" charset="0"/>
                        </a:rPr>
                        <m:t> </m:t>
                      </m:r>
                      <m:f>
                        <m:fPr>
                          <m:ctrlPr>
                            <a:rPr lang="en-US" sz="7200" b="0" i="1" smtClean="0">
                              <a:latin typeface="Cambria Math" panose="02040503050406030204" pitchFamily="18" charset="0"/>
                            </a:rPr>
                          </m:ctrlPr>
                        </m:fPr>
                        <m:num>
                          <m:sSub>
                            <m:sSubPr>
                              <m:ctrlPr>
                                <a:rPr lang="en-US" sz="7200" b="0" i="1" smtClean="0">
                                  <a:latin typeface="Cambria Math" panose="02040503050406030204" pitchFamily="18" charset="0"/>
                                </a:rPr>
                              </m:ctrlPr>
                            </m:sSubPr>
                            <m:e>
                              <m:acc>
                                <m:accPr>
                                  <m:chr m:val="̅"/>
                                  <m:ctrlPr>
                                    <a:rPr lang="en-US" sz="7200" b="0" i="1" smtClean="0">
                                      <a:latin typeface="Cambria Math" panose="02040503050406030204" pitchFamily="18" charset="0"/>
                                    </a:rPr>
                                  </m:ctrlPr>
                                </m:accPr>
                                <m:e>
                                  <m:r>
                                    <a:rPr lang="en-US" sz="7200" b="0" i="1" smtClean="0">
                                      <a:latin typeface="Cambria Math" panose="02040503050406030204" pitchFamily="18" charset="0"/>
                                    </a:rPr>
                                    <m:t>𝑥</m:t>
                                  </m:r>
                                </m:e>
                              </m:acc>
                            </m:e>
                            <m:sub>
                              <m:r>
                                <a:rPr lang="en-US" sz="7200" b="0" i="1" smtClean="0">
                                  <a:latin typeface="Cambria Math" panose="02040503050406030204" pitchFamily="18" charset="0"/>
                                </a:rPr>
                                <m:t>1</m:t>
                              </m:r>
                            </m:sub>
                          </m:sSub>
                          <m:r>
                            <a:rPr lang="en-US" sz="7200" b="0" i="1" smtClean="0">
                              <a:latin typeface="Cambria Math" panose="02040503050406030204" pitchFamily="18" charset="0"/>
                            </a:rPr>
                            <m:t>−</m:t>
                          </m:r>
                          <m:sSub>
                            <m:sSubPr>
                              <m:ctrlPr>
                                <a:rPr lang="en-US" sz="7200" i="1">
                                  <a:latin typeface="Cambria Math" panose="02040503050406030204" pitchFamily="18" charset="0"/>
                                </a:rPr>
                              </m:ctrlPr>
                            </m:sSubPr>
                            <m:e>
                              <m:acc>
                                <m:accPr>
                                  <m:chr m:val="̅"/>
                                  <m:ctrlPr>
                                    <a:rPr lang="en-US" sz="7200" i="1">
                                      <a:latin typeface="Cambria Math" panose="02040503050406030204" pitchFamily="18" charset="0"/>
                                    </a:rPr>
                                  </m:ctrlPr>
                                </m:accPr>
                                <m:e>
                                  <m:r>
                                    <a:rPr lang="en-US" sz="7200" b="0" i="1" smtClean="0">
                                      <a:latin typeface="Cambria Math" panose="02040503050406030204" pitchFamily="18" charset="0"/>
                                    </a:rPr>
                                    <m:t>𝑥</m:t>
                                  </m:r>
                                </m:e>
                              </m:acc>
                            </m:e>
                            <m:sub>
                              <m:r>
                                <a:rPr lang="en-US" sz="7200" b="0" i="1" smtClean="0">
                                  <a:latin typeface="Cambria Math" panose="02040503050406030204" pitchFamily="18" charset="0"/>
                                </a:rPr>
                                <m:t>2</m:t>
                              </m:r>
                            </m:sub>
                          </m:sSub>
                        </m:num>
                        <m:den>
                          <m:rad>
                            <m:radPr>
                              <m:degHide m:val="on"/>
                              <m:ctrlPr>
                                <a:rPr lang="en-US" sz="7200" b="0" i="1" smtClean="0">
                                  <a:latin typeface="Cambria Math" panose="02040503050406030204" pitchFamily="18" charset="0"/>
                                </a:rPr>
                              </m:ctrlPr>
                            </m:radPr>
                            <m:deg/>
                            <m:e>
                              <m:f>
                                <m:fPr>
                                  <m:ctrlPr>
                                    <a:rPr lang="en-US" sz="7200" b="0" i="1" smtClean="0">
                                      <a:latin typeface="Cambria Math" panose="02040503050406030204" pitchFamily="18" charset="0"/>
                                    </a:rPr>
                                  </m:ctrlPr>
                                </m:fPr>
                                <m:num>
                                  <m:sSubSup>
                                    <m:sSubSupPr>
                                      <m:ctrlPr>
                                        <a:rPr lang="en-US" sz="7200" b="0" i="1" smtClean="0">
                                          <a:latin typeface="Cambria Math" panose="02040503050406030204" pitchFamily="18" charset="0"/>
                                        </a:rPr>
                                      </m:ctrlPr>
                                    </m:sSubSupPr>
                                    <m:e>
                                      <m:r>
                                        <a:rPr lang="en-US" sz="7200" b="0" i="1" smtClean="0">
                                          <a:latin typeface="Cambria Math" panose="02040503050406030204" pitchFamily="18" charset="0"/>
                                        </a:rPr>
                                        <m:t>𝑠</m:t>
                                      </m:r>
                                    </m:e>
                                    <m:sub>
                                      <m:r>
                                        <a:rPr lang="en-US" sz="7200" b="0" i="1" smtClean="0">
                                          <a:latin typeface="Cambria Math" panose="02040503050406030204" pitchFamily="18" charset="0"/>
                                        </a:rPr>
                                        <m:t>1</m:t>
                                      </m:r>
                                    </m:sub>
                                    <m:sup>
                                      <m:r>
                                        <a:rPr lang="en-US" sz="7200" b="0" i="1" smtClean="0">
                                          <a:latin typeface="Cambria Math" panose="02040503050406030204" pitchFamily="18" charset="0"/>
                                        </a:rPr>
                                        <m:t>2</m:t>
                                      </m:r>
                                    </m:sup>
                                  </m:sSubSup>
                                </m:num>
                                <m:den>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rPr>
                                        <m:t>𝑛</m:t>
                                      </m:r>
                                    </m:e>
                                    <m:sub>
                                      <m:r>
                                        <a:rPr lang="en-US" sz="7200" b="0" i="1" smtClean="0">
                                          <a:latin typeface="Cambria Math" panose="02040503050406030204" pitchFamily="18" charset="0"/>
                                        </a:rPr>
                                        <m:t>1</m:t>
                                      </m:r>
                                    </m:sub>
                                  </m:sSub>
                                </m:den>
                              </m:f>
                              <m:r>
                                <a:rPr lang="en-US" sz="7200" b="0" i="1" smtClean="0">
                                  <a:latin typeface="Cambria Math" panose="02040503050406030204" pitchFamily="18" charset="0"/>
                                </a:rPr>
                                <m:t>+</m:t>
                              </m:r>
                              <m:f>
                                <m:fPr>
                                  <m:ctrlPr>
                                    <a:rPr lang="en-US" sz="7200" i="1">
                                      <a:latin typeface="Cambria Math" panose="02040503050406030204" pitchFamily="18" charset="0"/>
                                    </a:rPr>
                                  </m:ctrlPr>
                                </m:fPr>
                                <m:num>
                                  <m:sSubSup>
                                    <m:sSubSupPr>
                                      <m:ctrlPr>
                                        <a:rPr lang="en-US" sz="7200" i="1">
                                          <a:latin typeface="Cambria Math" panose="02040503050406030204" pitchFamily="18" charset="0"/>
                                        </a:rPr>
                                      </m:ctrlPr>
                                    </m:sSubSupPr>
                                    <m:e>
                                      <m:r>
                                        <a:rPr lang="en-US" sz="7200" b="0" i="1" smtClean="0">
                                          <a:latin typeface="Cambria Math" panose="02040503050406030204" pitchFamily="18" charset="0"/>
                                        </a:rPr>
                                        <m:t>𝑠</m:t>
                                      </m:r>
                                    </m:e>
                                    <m:sub>
                                      <m:r>
                                        <a:rPr lang="en-US" sz="7200" b="0" i="1" smtClean="0">
                                          <a:latin typeface="Cambria Math" panose="02040503050406030204" pitchFamily="18" charset="0"/>
                                        </a:rPr>
                                        <m:t>2</m:t>
                                      </m:r>
                                    </m:sub>
                                    <m:sup>
                                      <m:r>
                                        <a:rPr lang="en-US" sz="7200" b="0" i="1" smtClean="0">
                                          <a:latin typeface="Cambria Math" panose="02040503050406030204" pitchFamily="18" charset="0"/>
                                        </a:rPr>
                                        <m:t>2</m:t>
                                      </m:r>
                                    </m:sup>
                                  </m:sSubSup>
                                </m:num>
                                <m:den>
                                  <m:sSub>
                                    <m:sSubPr>
                                      <m:ctrlPr>
                                        <a:rPr lang="en-US" sz="7200" i="1">
                                          <a:latin typeface="Cambria Math" panose="02040503050406030204" pitchFamily="18" charset="0"/>
                                        </a:rPr>
                                      </m:ctrlPr>
                                    </m:sSubPr>
                                    <m:e>
                                      <m:r>
                                        <a:rPr lang="en-US" sz="7200" b="0" i="1" smtClean="0">
                                          <a:latin typeface="Cambria Math" panose="02040503050406030204" pitchFamily="18" charset="0"/>
                                        </a:rPr>
                                        <m:t>𝑛</m:t>
                                      </m:r>
                                    </m:e>
                                    <m:sub>
                                      <m:r>
                                        <a:rPr lang="en-US" sz="7200" b="0" i="1" smtClean="0">
                                          <a:latin typeface="Cambria Math" panose="02040503050406030204" pitchFamily="18" charset="0"/>
                                        </a:rPr>
                                        <m:t>2</m:t>
                                      </m:r>
                                    </m:sub>
                                  </m:sSub>
                                </m:den>
                              </m:f>
                            </m:e>
                          </m:rad>
                        </m:den>
                      </m:f>
                    </m:oMath>
                  </m:oMathPara>
                </a14:m>
                <a:endParaRPr lang="en-US" sz="6000" dirty="0"/>
              </a:p>
            </p:txBody>
          </p:sp>
        </mc:Choice>
        <mc:Fallback xmlns="">
          <p:sp>
            <p:nvSpPr>
              <p:cNvPr id="18" name="TextBox 17">
                <a:extLst>
                  <a:ext uri="{FF2B5EF4-FFF2-40B4-BE49-F238E27FC236}">
                    <a16:creationId xmlns:a16="http://schemas.microsoft.com/office/drawing/2014/main" id="{635B4D24-80E0-4571-BB31-AA58B4E4BE0A}"/>
                  </a:ext>
                </a:extLst>
              </p:cNvPr>
              <p:cNvSpPr txBox="1">
                <a:spLocks noRot="1" noChangeAspect="1" noMove="1" noResize="1" noEditPoints="1" noAdjustHandles="1" noChangeArrowheads="1" noChangeShapeType="1" noTextEdit="1"/>
              </p:cNvSpPr>
              <p:nvPr/>
            </p:nvSpPr>
            <p:spPr>
              <a:xfrm>
                <a:off x="381000" y="2095500"/>
                <a:ext cx="5791200" cy="4535601"/>
              </a:xfrm>
              <a:prstGeom prst="rect">
                <a:avLst/>
              </a:prstGeom>
              <a:blipFill>
                <a:blip r:embed="rId4"/>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997B4240-D1EB-4F5F-83AC-E231E7BE96D0}"/>
              </a:ext>
            </a:extLst>
          </p:cNvPr>
          <p:cNvSpPr txBox="1"/>
          <p:nvPr/>
        </p:nvSpPr>
        <p:spPr>
          <a:xfrm>
            <a:off x="2110659" y="190500"/>
            <a:ext cx="15997583" cy="923330"/>
          </a:xfrm>
          <a:prstGeom prst="rect">
            <a:avLst/>
          </a:prstGeom>
          <a:noFill/>
        </p:spPr>
        <p:txBody>
          <a:bodyPr wrap="square" rtlCol="0">
            <a:spAutoFit/>
          </a:bodyPr>
          <a:lstStyle/>
          <a:p>
            <a:pPr algn="ctr"/>
            <a:r>
              <a:rPr lang="en-US" sz="5400" b="1" dirty="0">
                <a:latin typeface="Gidole" panose="02000503000000000000" charset="0"/>
              </a:rPr>
              <a:t>Calculating the test statistic</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0CB0EA7-4E29-41AC-9ADA-8375A4C535EE}"/>
                  </a:ext>
                </a:extLst>
              </p:cNvPr>
              <p:cNvSpPr txBox="1"/>
              <p:nvPr/>
            </p:nvSpPr>
            <p:spPr>
              <a:xfrm>
                <a:off x="8126042" y="3020818"/>
                <a:ext cx="9982200" cy="3785652"/>
              </a:xfrm>
              <a:prstGeom prst="rect">
                <a:avLst/>
              </a:prstGeom>
              <a:noFill/>
            </p:spPr>
            <p:txBody>
              <a:bodyPr wrap="square" rtlCol="0">
                <a:spAutoFit/>
              </a:bodyPr>
              <a:lstStyle/>
              <a:p>
                <a14:m>
                  <m:oMath xmlns:m="http://schemas.openxmlformats.org/officeDocument/2006/math">
                    <m:acc>
                      <m:accPr>
                        <m:chr m:val="̅"/>
                        <m:ctrlPr>
                          <a:rPr lang="en-US" sz="6000" i="1" smtClean="0">
                            <a:latin typeface="Cambria Math" panose="02040503050406030204" pitchFamily="18" charset="0"/>
                          </a:rPr>
                        </m:ctrlPr>
                      </m:accPr>
                      <m:e>
                        <m:r>
                          <a:rPr lang="en-US" sz="6000" b="0" i="1" smtClean="0">
                            <a:latin typeface="Cambria Math" panose="02040503050406030204" pitchFamily="18" charset="0"/>
                          </a:rPr>
                          <m:t>𝑥</m:t>
                        </m:r>
                      </m:e>
                    </m:acc>
                    <m:r>
                      <a:rPr lang="en-US" sz="6000" b="0" i="1" smtClean="0">
                        <a:latin typeface="Cambria Math" panose="02040503050406030204" pitchFamily="18" charset="0"/>
                      </a:rPr>
                      <m:t>=</m:t>
                    </m:r>
                  </m:oMath>
                </a14:m>
                <a:r>
                  <a:rPr lang="en-US" sz="6000" dirty="0"/>
                  <a:t> sample mean</a:t>
                </a:r>
              </a:p>
              <a:p>
                <a14:m>
                  <m:oMath xmlns:m="http://schemas.openxmlformats.org/officeDocument/2006/math">
                    <m:r>
                      <a:rPr lang="en-US" sz="6000" b="0" i="1" smtClean="0">
                        <a:latin typeface="Cambria Math" panose="02040503050406030204" pitchFamily="18" charset="0"/>
                      </a:rPr>
                      <m:t>𝑠</m:t>
                    </m:r>
                  </m:oMath>
                </a14:m>
                <a:r>
                  <a:rPr lang="en-US" sz="6000" dirty="0"/>
                  <a:t> = sample standard deviation</a:t>
                </a:r>
              </a:p>
              <a:p>
                <a14:m>
                  <m:oMath xmlns:m="http://schemas.openxmlformats.org/officeDocument/2006/math">
                    <m:r>
                      <a:rPr lang="en-US" sz="6000" b="0" i="1" smtClean="0">
                        <a:latin typeface="Cambria Math" panose="02040503050406030204" pitchFamily="18" charset="0"/>
                      </a:rPr>
                      <m:t>𝑛</m:t>
                    </m:r>
                  </m:oMath>
                </a14:m>
                <a:r>
                  <a:rPr lang="en-US" sz="6000" dirty="0"/>
                  <a:t> = sample size</a:t>
                </a:r>
              </a:p>
              <a:p>
                <a:endParaRPr lang="en-US" sz="6000" dirty="0"/>
              </a:p>
            </p:txBody>
          </p:sp>
        </mc:Choice>
        <mc:Fallback xmlns="">
          <p:sp>
            <p:nvSpPr>
              <p:cNvPr id="21" name="TextBox 20">
                <a:extLst>
                  <a:ext uri="{FF2B5EF4-FFF2-40B4-BE49-F238E27FC236}">
                    <a16:creationId xmlns:a16="http://schemas.microsoft.com/office/drawing/2014/main" id="{10CB0EA7-4E29-41AC-9ADA-8375A4C535EE}"/>
                  </a:ext>
                </a:extLst>
              </p:cNvPr>
              <p:cNvSpPr txBox="1">
                <a:spLocks noRot="1" noChangeAspect="1" noMove="1" noResize="1" noEditPoints="1" noAdjustHandles="1" noChangeArrowheads="1" noChangeShapeType="1" noTextEdit="1"/>
              </p:cNvSpPr>
              <p:nvPr/>
            </p:nvSpPr>
            <p:spPr>
              <a:xfrm>
                <a:off x="8126042" y="3020818"/>
                <a:ext cx="9982200" cy="3785652"/>
              </a:xfrm>
              <a:prstGeom prst="rect">
                <a:avLst/>
              </a:prstGeom>
              <a:blipFill>
                <a:blip r:embed="rId5"/>
                <a:stretch>
                  <a:fillRect t="-4992"/>
                </a:stretch>
              </a:blipFill>
            </p:spPr>
            <p:txBody>
              <a:bodyPr/>
              <a:lstStyle/>
              <a:p>
                <a:r>
                  <a:rPr lang="en-US">
                    <a:noFill/>
                  </a:rPr>
                  <a:t> </a:t>
                </a:r>
              </a:p>
            </p:txBody>
          </p:sp>
        </mc:Fallback>
      </mc:AlternateContent>
    </p:spTree>
    <p:extLst>
      <p:ext uri="{BB962C8B-B14F-4D97-AF65-F5344CB8AC3E}">
        <p14:creationId xmlns:p14="http://schemas.microsoft.com/office/powerpoint/2010/main" val="40334100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19" name="TextBox 18">
            <a:extLst>
              <a:ext uri="{FF2B5EF4-FFF2-40B4-BE49-F238E27FC236}">
                <a16:creationId xmlns:a16="http://schemas.microsoft.com/office/drawing/2014/main" id="{997B4240-D1EB-4F5F-83AC-E231E7BE96D0}"/>
              </a:ext>
            </a:extLst>
          </p:cNvPr>
          <p:cNvSpPr txBox="1"/>
          <p:nvPr/>
        </p:nvSpPr>
        <p:spPr>
          <a:xfrm>
            <a:off x="2110659" y="190500"/>
            <a:ext cx="13230401" cy="923330"/>
          </a:xfrm>
          <a:prstGeom prst="rect">
            <a:avLst/>
          </a:prstGeom>
          <a:noFill/>
        </p:spPr>
        <p:txBody>
          <a:bodyPr wrap="square" rtlCol="0">
            <a:spAutoFit/>
          </a:bodyPr>
          <a:lstStyle/>
          <a:p>
            <a:pPr algn="ctr"/>
            <a:r>
              <a:rPr lang="en-US" sz="5400" b="1" dirty="0">
                <a:latin typeface="Gidole" panose="02000503000000000000" charset="0"/>
              </a:rPr>
              <a:t>For every test statistic, a p-value</a:t>
            </a:r>
          </a:p>
        </p:txBody>
      </p:sp>
      <p:pic>
        <p:nvPicPr>
          <p:cNvPr id="13314" name="Picture 2">
            <a:extLst>
              <a:ext uri="{FF2B5EF4-FFF2-40B4-BE49-F238E27FC236}">
                <a16:creationId xmlns:a16="http://schemas.microsoft.com/office/drawing/2014/main" id="{EAB675DA-7626-485F-9C00-59AB66A6898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9800" y="1402135"/>
            <a:ext cx="7052428" cy="864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609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EXPLORATORY DATA ANALYSIS IN EXCEL</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8B25D3-7D15-44BE-81F2-5AAA99419F97}"/>
              </a:ext>
            </a:extLst>
          </p:cNvPr>
          <p:cNvPicPr>
            <a:picLocks noChangeAspect="1"/>
          </p:cNvPicPr>
          <p:nvPr/>
        </p:nvPicPr>
        <p:blipFill>
          <a:blip r:embed="rId3"/>
          <a:stretch>
            <a:fillRect/>
          </a:stretch>
        </p:blipFill>
        <p:spPr>
          <a:xfrm>
            <a:off x="152400" y="2095500"/>
            <a:ext cx="9453790" cy="6767814"/>
          </a:xfrm>
          <a:prstGeom prst="rect">
            <a:avLst/>
          </a:prstGeom>
        </p:spPr>
      </p:pic>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4"/>
          <a:srcRect b="44190"/>
          <a:stretch>
            <a:fillRect/>
          </a:stretch>
        </p:blipFill>
        <p:spPr>
          <a:xfrm>
            <a:off x="16095120" y="9265255"/>
            <a:ext cx="2013122" cy="823680"/>
          </a:xfrm>
          <a:prstGeom prst="rect">
            <a:avLst/>
          </a:prstGeom>
        </p:spPr>
      </p:pic>
      <p:sp>
        <p:nvSpPr>
          <p:cNvPr id="11" name="TextBox 10">
            <a:extLst>
              <a:ext uri="{FF2B5EF4-FFF2-40B4-BE49-F238E27FC236}">
                <a16:creationId xmlns:a16="http://schemas.microsoft.com/office/drawing/2014/main" id="{D7E3DA17-BDBF-4DA5-A24F-840555E2B3C4}"/>
              </a:ext>
            </a:extLst>
          </p:cNvPr>
          <p:cNvSpPr txBox="1"/>
          <p:nvPr/>
        </p:nvSpPr>
        <p:spPr>
          <a:xfrm>
            <a:off x="2110659" y="419100"/>
            <a:ext cx="15997583" cy="923330"/>
          </a:xfrm>
          <a:prstGeom prst="rect">
            <a:avLst/>
          </a:prstGeom>
          <a:noFill/>
        </p:spPr>
        <p:txBody>
          <a:bodyPr wrap="square" rtlCol="0">
            <a:spAutoFit/>
          </a:bodyPr>
          <a:lstStyle/>
          <a:p>
            <a:pPr algn="ctr"/>
            <a:r>
              <a:rPr lang="en-US" sz="5400" b="1" dirty="0">
                <a:latin typeface="Gidole" panose="02000503000000000000" charset="0"/>
              </a:rPr>
              <a:t>Does the test score exceed the critical value?</a:t>
            </a:r>
          </a:p>
        </p:txBody>
      </p:sp>
      <p:sp>
        <p:nvSpPr>
          <p:cNvPr id="8" name="TextBox 7">
            <a:extLst>
              <a:ext uri="{FF2B5EF4-FFF2-40B4-BE49-F238E27FC236}">
                <a16:creationId xmlns:a16="http://schemas.microsoft.com/office/drawing/2014/main" id="{B291BEA2-F581-41E6-B133-CEDCA0A24912}"/>
              </a:ext>
            </a:extLst>
          </p:cNvPr>
          <p:cNvSpPr txBox="1"/>
          <p:nvPr/>
        </p:nvSpPr>
        <p:spPr>
          <a:xfrm>
            <a:off x="9606190" y="3162300"/>
            <a:ext cx="7234010" cy="3785652"/>
          </a:xfrm>
          <a:prstGeom prst="rect">
            <a:avLst/>
          </a:prstGeom>
          <a:noFill/>
        </p:spPr>
        <p:txBody>
          <a:bodyPr wrap="square" rtlCol="0">
            <a:spAutoFit/>
          </a:bodyPr>
          <a:lstStyle/>
          <a:p>
            <a:pPr marL="571500" indent="-571500">
              <a:buFont typeface="Arial" panose="020B0604020202020204" pitchFamily="34" charset="0"/>
              <a:buChar char="•"/>
            </a:pPr>
            <a:r>
              <a:rPr lang="en-US" sz="4000" b="1" dirty="0">
                <a:latin typeface="Gidole" panose="020B0604020202020204" charset="0"/>
              </a:rPr>
              <a:t>Yes:  </a:t>
            </a:r>
            <a:r>
              <a:rPr lang="en-US" sz="4000" dirty="0">
                <a:latin typeface="Gidole" panose="020B0604020202020204" charset="0"/>
              </a:rPr>
              <a:t>Reject the null. There is likely to be a significant difference in means.</a:t>
            </a:r>
          </a:p>
          <a:p>
            <a:pPr marL="571500" indent="-571500">
              <a:buFont typeface="Arial" panose="020B0604020202020204" pitchFamily="34" charset="0"/>
              <a:buChar char="•"/>
            </a:pPr>
            <a:r>
              <a:rPr lang="en-US" sz="4000" b="1" dirty="0">
                <a:latin typeface="Gidole" panose="020B0604020202020204" charset="0"/>
              </a:rPr>
              <a:t>No: </a:t>
            </a:r>
            <a:r>
              <a:rPr lang="en-US" sz="4000" dirty="0">
                <a:latin typeface="Gidole" panose="020B0604020202020204" charset="0"/>
              </a:rPr>
              <a:t>Fail to reject the null. There is unlikely to be a significant difference in means. </a:t>
            </a:r>
            <a:endParaRPr lang="en-US" sz="4000" b="1" dirty="0">
              <a:latin typeface="Gidole" panose="020B0604020202020204" charset="0"/>
            </a:endParaRPr>
          </a:p>
        </p:txBody>
      </p:sp>
    </p:spTree>
    <p:extLst>
      <p:ext uri="{BB962C8B-B14F-4D97-AF65-F5344CB8AC3E}">
        <p14:creationId xmlns:p14="http://schemas.microsoft.com/office/powerpoint/2010/main" val="31398933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11" name="TextBox 10">
            <a:extLst>
              <a:ext uri="{FF2B5EF4-FFF2-40B4-BE49-F238E27FC236}">
                <a16:creationId xmlns:a16="http://schemas.microsoft.com/office/drawing/2014/main" id="{D7E3DA17-BDBF-4DA5-A24F-840555E2B3C4}"/>
              </a:ext>
            </a:extLst>
          </p:cNvPr>
          <p:cNvSpPr txBox="1"/>
          <p:nvPr/>
        </p:nvSpPr>
        <p:spPr>
          <a:xfrm>
            <a:off x="2110659" y="419100"/>
            <a:ext cx="15997583" cy="2308324"/>
          </a:xfrm>
          <a:prstGeom prst="rect">
            <a:avLst/>
          </a:prstGeom>
          <a:noFill/>
        </p:spPr>
        <p:txBody>
          <a:bodyPr wrap="square" rtlCol="0">
            <a:spAutoFit/>
          </a:bodyPr>
          <a:lstStyle/>
          <a:p>
            <a:pPr algn="ctr"/>
            <a:r>
              <a:rPr lang="en-US" sz="7200" b="1" dirty="0">
                <a:latin typeface="Gidole" panose="02000503000000000000" charset="0"/>
              </a:rPr>
              <a:t>In statistics, nothing is proven, everything is falsifiable.</a:t>
            </a:r>
          </a:p>
        </p:txBody>
      </p:sp>
      <p:pic>
        <p:nvPicPr>
          <p:cNvPr id="1026" name="Picture 2" descr="people inside the basketball court">
            <a:extLst>
              <a:ext uri="{FF2B5EF4-FFF2-40B4-BE49-F238E27FC236}">
                <a16:creationId xmlns:a16="http://schemas.microsoft.com/office/drawing/2014/main" id="{E6A3E526-B281-42F4-9894-71EFA4F965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2727424"/>
            <a:ext cx="10680015" cy="713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7802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3333027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3. T-TESTS FOR BUSINESS IMPACT</a:t>
            </a:r>
          </a:p>
        </p:txBody>
      </p:sp>
    </p:spTree>
    <p:extLst>
      <p:ext uri="{BB962C8B-B14F-4D97-AF65-F5344CB8AC3E}">
        <p14:creationId xmlns:p14="http://schemas.microsoft.com/office/powerpoint/2010/main" val="4430121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2586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WARM-UP</a:t>
            </a:r>
          </a:p>
        </p:txBody>
      </p:sp>
      <p:sp>
        <p:nvSpPr>
          <p:cNvPr id="10" name="TextBox 10"/>
          <p:cNvSpPr txBox="1"/>
          <p:nvPr/>
        </p:nvSpPr>
        <p:spPr>
          <a:xfrm>
            <a:off x="1208994" y="1720934"/>
            <a:ext cx="11059205" cy="246221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4000" dirty="0">
                <a:solidFill>
                  <a:srgbClr val="000000"/>
                </a:solidFill>
                <a:latin typeface="Gidole" panose="020B0604020202020204" charset="0"/>
              </a:rPr>
              <a:t>We want to test for a significant difference in sale price between houses with and without air conditioning.</a:t>
            </a:r>
          </a:p>
          <a:p>
            <a:pPr marL="803910" lvl="1" indent="-457200">
              <a:buFont typeface="Arial" panose="020B0604020202020204" pitchFamily="34" charset="0"/>
              <a:buChar char="•"/>
            </a:pPr>
            <a:r>
              <a:rPr lang="en-US" sz="4000" dirty="0">
                <a:solidFill>
                  <a:srgbClr val="000000"/>
                </a:solidFill>
                <a:latin typeface="Gidole" panose="020B0604020202020204" charset="0"/>
              </a:rPr>
              <a:t>What are our hypotheses?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D4BC01-5621-4F3D-A67B-B331805652FF}"/>
                  </a:ext>
                </a:extLst>
              </p:cNvPr>
              <p:cNvSpPr txBox="1"/>
              <p:nvPr/>
            </p:nvSpPr>
            <p:spPr>
              <a:xfrm>
                <a:off x="4338297" y="4690403"/>
                <a:ext cx="8163486" cy="50167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8000" i="1" smtClean="0">
                              <a:latin typeface="Cambria Math" panose="02040503050406030204" pitchFamily="18" charset="0"/>
                            </a:rPr>
                          </m:ctrlPr>
                        </m:sSubPr>
                        <m:e>
                          <m:r>
                            <a:rPr lang="en-US" sz="8000" b="0" i="1" smtClean="0">
                              <a:latin typeface="Cambria Math" panose="02040503050406030204" pitchFamily="18" charset="0"/>
                            </a:rPr>
                            <m:t>𝐻</m:t>
                          </m:r>
                        </m:e>
                        <m:sub>
                          <m:r>
                            <a:rPr lang="en-US" sz="8000" b="0" i="1" smtClean="0">
                              <a:latin typeface="Cambria Math" panose="02040503050406030204" pitchFamily="18" charset="0"/>
                            </a:rPr>
                            <m:t>𝑜</m:t>
                          </m:r>
                        </m:sub>
                      </m:sSub>
                      <m:r>
                        <a:rPr lang="en-US" sz="8000" b="0" i="1" smtClean="0">
                          <a:latin typeface="Cambria Math" panose="02040503050406030204" pitchFamily="18" charset="0"/>
                        </a:rPr>
                        <m:t>:</m:t>
                      </m:r>
                      <m:sSub>
                        <m:sSubPr>
                          <m:ctrlPr>
                            <a:rPr lang="en-US" sz="8000" b="0" i="1" smtClean="0">
                              <a:latin typeface="Cambria Math" panose="02040503050406030204" pitchFamily="18" charset="0"/>
                            </a:rPr>
                          </m:ctrlPr>
                        </m:sSubPr>
                        <m:e>
                          <m:r>
                            <a:rPr lang="en-US" sz="8000" b="0" i="1" smtClean="0">
                              <a:latin typeface="Cambria Math" panose="02040503050406030204" pitchFamily="18" charset="0"/>
                              <a:ea typeface="Cambria Math" panose="02040503050406030204" pitchFamily="18" charset="0"/>
                            </a:rPr>
                            <m:t>𝜇</m:t>
                          </m:r>
                        </m:e>
                        <m:sub>
                          <m:r>
                            <a:rPr lang="en-US" sz="8000" b="0" i="1" smtClean="0">
                              <a:latin typeface="Cambria Math" panose="02040503050406030204" pitchFamily="18" charset="0"/>
                            </a:rPr>
                            <m:t>1</m:t>
                          </m:r>
                        </m:sub>
                      </m:sSub>
                      <m:r>
                        <a:rPr lang="en-US" sz="8000" b="0" i="1" smtClean="0">
                          <a:latin typeface="Cambria Math" panose="02040503050406030204" pitchFamily="18" charset="0"/>
                        </a:rPr>
                        <m:t>−</m:t>
                      </m:r>
                      <m:sSub>
                        <m:sSubPr>
                          <m:ctrlPr>
                            <a:rPr lang="en-US" sz="8000" b="0" i="1" smtClean="0">
                              <a:latin typeface="Cambria Math" panose="02040503050406030204" pitchFamily="18" charset="0"/>
                            </a:rPr>
                          </m:ctrlPr>
                        </m:sSubPr>
                        <m:e>
                          <m:r>
                            <a:rPr lang="en-US" sz="8000" b="0" i="1" smtClean="0">
                              <a:latin typeface="Cambria Math" panose="02040503050406030204" pitchFamily="18" charset="0"/>
                              <a:ea typeface="Cambria Math" panose="02040503050406030204" pitchFamily="18" charset="0"/>
                            </a:rPr>
                            <m:t>𝜇</m:t>
                          </m:r>
                        </m:e>
                        <m:sub>
                          <m:r>
                            <a:rPr lang="en-US" sz="8000" b="0" i="1" smtClean="0">
                              <a:latin typeface="Cambria Math" panose="02040503050406030204" pitchFamily="18" charset="0"/>
                            </a:rPr>
                            <m:t>2</m:t>
                          </m:r>
                        </m:sub>
                      </m:sSub>
                      <m:r>
                        <a:rPr lang="en-US" sz="8000" b="0" i="1" smtClean="0">
                          <a:latin typeface="Cambria Math" panose="02040503050406030204" pitchFamily="18" charset="0"/>
                        </a:rPr>
                        <m:t>=0</m:t>
                      </m:r>
                    </m:oMath>
                  </m:oMathPara>
                </a14:m>
                <a:endParaRPr lang="en-US" sz="8000" b="0" dirty="0">
                  <a:latin typeface="Gidole" panose="02000503000000000000" charset="0"/>
                </a:endParaRPr>
              </a:p>
              <a:p>
                <a:endParaRPr lang="en-US" sz="8000" b="0" dirty="0">
                  <a:latin typeface="Gidole" panose="02000503000000000000" charset="0"/>
                </a:endParaRPr>
              </a:p>
              <a:p>
                <a:pPr/>
                <a14:m>
                  <m:oMathPara xmlns:m="http://schemas.openxmlformats.org/officeDocument/2006/math">
                    <m:oMathParaPr>
                      <m:jc m:val="centerGroup"/>
                    </m:oMathParaPr>
                    <m:oMath xmlns:m="http://schemas.openxmlformats.org/officeDocument/2006/math">
                      <m:sSub>
                        <m:sSubPr>
                          <m:ctrlPr>
                            <a:rPr lang="en-US" sz="8000" i="1">
                              <a:latin typeface="Cambria Math" panose="02040503050406030204" pitchFamily="18" charset="0"/>
                            </a:rPr>
                          </m:ctrlPr>
                        </m:sSubPr>
                        <m:e>
                          <m:r>
                            <a:rPr lang="en-US" sz="8000" i="1">
                              <a:latin typeface="Cambria Math" panose="02040503050406030204" pitchFamily="18" charset="0"/>
                            </a:rPr>
                            <m:t>𝐻</m:t>
                          </m:r>
                        </m:e>
                        <m:sub>
                          <m:r>
                            <a:rPr lang="en-US" sz="8000" i="1">
                              <a:latin typeface="Cambria Math" panose="02040503050406030204" pitchFamily="18" charset="0"/>
                            </a:rPr>
                            <m:t>𝑜</m:t>
                          </m:r>
                        </m:sub>
                      </m:sSub>
                      <m:r>
                        <a:rPr lang="en-US" sz="8000" i="1">
                          <a:latin typeface="Cambria Math" panose="02040503050406030204" pitchFamily="18" charset="0"/>
                        </a:rPr>
                        <m:t>:</m:t>
                      </m:r>
                      <m:sSub>
                        <m:sSubPr>
                          <m:ctrlPr>
                            <a:rPr lang="en-US" sz="8000" i="1">
                              <a:latin typeface="Cambria Math" panose="02040503050406030204" pitchFamily="18" charset="0"/>
                            </a:rPr>
                          </m:ctrlPr>
                        </m:sSubPr>
                        <m:e>
                          <m:r>
                            <a:rPr lang="en-US" sz="8000" i="1">
                              <a:latin typeface="Cambria Math" panose="02040503050406030204" pitchFamily="18" charset="0"/>
                              <a:ea typeface="Cambria Math" panose="02040503050406030204" pitchFamily="18" charset="0"/>
                            </a:rPr>
                            <m:t>𝜇</m:t>
                          </m:r>
                        </m:e>
                        <m:sub>
                          <m:r>
                            <a:rPr lang="en-US" sz="8000" i="1">
                              <a:latin typeface="Cambria Math" panose="02040503050406030204" pitchFamily="18" charset="0"/>
                            </a:rPr>
                            <m:t>1</m:t>
                          </m:r>
                        </m:sub>
                      </m:sSub>
                      <m:r>
                        <a:rPr lang="en-US" sz="8000" i="1">
                          <a:latin typeface="Cambria Math" panose="02040503050406030204" pitchFamily="18" charset="0"/>
                        </a:rPr>
                        <m:t>−</m:t>
                      </m:r>
                      <m:sSub>
                        <m:sSubPr>
                          <m:ctrlPr>
                            <a:rPr lang="en-US" sz="8000" i="1">
                              <a:latin typeface="Cambria Math" panose="02040503050406030204" pitchFamily="18" charset="0"/>
                            </a:rPr>
                          </m:ctrlPr>
                        </m:sSubPr>
                        <m:e>
                          <m:r>
                            <a:rPr lang="en-US" sz="8000" i="1">
                              <a:latin typeface="Cambria Math" panose="02040503050406030204" pitchFamily="18" charset="0"/>
                              <a:ea typeface="Cambria Math" panose="02040503050406030204" pitchFamily="18" charset="0"/>
                            </a:rPr>
                            <m:t>𝜇</m:t>
                          </m:r>
                        </m:e>
                        <m:sub>
                          <m:r>
                            <a:rPr lang="en-US" sz="8000" i="1">
                              <a:latin typeface="Cambria Math" panose="02040503050406030204" pitchFamily="18" charset="0"/>
                            </a:rPr>
                            <m:t>2</m:t>
                          </m:r>
                        </m:sub>
                      </m:sSub>
                      <m:r>
                        <a:rPr lang="en-US" sz="8000" i="1" smtClean="0">
                          <a:latin typeface="Cambria Math" panose="02040503050406030204" pitchFamily="18" charset="0"/>
                          <a:ea typeface="Cambria Math" panose="02040503050406030204" pitchFamily="18" charset="0"/>
                        </a:rPr>
                        <m:t>≠</m:t>
                      </m:r>
                      <m:r>
                        <a:rPr lang="en-US" sz="8000" i="1">
                          <a:latin typeface="Cambria Math" panose="02040503050406030204" pitchFamily="18" charset="0"/>
                        </a:rPr>
                        <m:t>0</m:t>
                      </m:r>
                    </m:oMath>
                  </m:oMathPara>
                </a14:m>
                <a:endParaRPr lang="en-US" sz="8000" b="0" dirty="0">
                  <a:latin typeface="Gidole" panose="02000503000000000000" charset="0"/>
                </a:endParaRPr>
              </a:p>
              <a:p>
                <a:endParaRPr lang="en-US" sz="8000" dirty="0">
                  <a:latin typeface="Gidole" panose="02000503000000000000" charset="0"/>
                </a:endParaRPr>
              </a:p>
            </p:txBody>
          </p:sp>
        </mc:Choice>
        <mc:Fallback xmlns="">
          <p:sp>
            <p:nvSpPr>
              <p:cNvPr id="5" name="TextBox 4">
                <a:extLst>
                  <a:ext uri="{FF2B5EF4-FFF2-40B4-BE49-F238E27FC236}">
                    <a16:creationId xmlns:a16="http://schemas.microsoft.com/office/drawing/2014/main" id="{E5D4BC01-5621-4F3D-A67B-B331805652FF}"/>
                  </a:ext>
                </a:extLst>
              </p:cNvPr>
              <p:cNvSpPr txBox="1">
                <a:spLocks noRot="1" noChangeAspect="1" noMove="1" noResize="1" noEditPoints="1" noAdjustHandles="1" noChangeArrowheads="1" noChangeShapeType="1" noTextEdit="1"/>
              </p:cNvSpPr>
              <p:nvPr/>
            </p:nvSpPr>
            <p:spPr>
              <a:xfrm>
                <a:off x="4338297" y="4690403"/>
                <a:ext cx="8163486" cy="501675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321048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sales price for homes with air conditioning? </a:t>
            </a:r>
          </a:p>
        </p:txBody>
      </p:sp>
    </p:spTree>
    <p:extLst>
      <p:ext uri="{BB962C8B-B14F-4D97-AF65-F5344CB8AC3E}">
        <p14:creationId xmlns:p14="http://schemas.microsoft.com/office/powerpoint/2010/main" val="20905195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sales price for homes with a full, finished basement? </a:t>
            </a:r>
          </a:p>
        </p:txBody>
      </p:sp>
    </p:spTree>
    <p:extLst>
      <p:ext uri="{BB962C8B-B14F-4D97-AF65-F5344CB8AC3E}">
        <p14:creationId xmlns:p14="http://schemas.microsoft.com/office/powerpoint/2010/main" val="20557342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2" y="3566507"/>
            <a:ext cx="7624318" cy="3462486"/>
          </a:xfrm>
          <a:prstGeom prst="rect">
            <a:avLst/>
          </a:prstGeom>
        </p:spPr>
        <p:txBody>
          <a:bodyPr lIns="0" tIns="0" rIns="0" bIns="0" rtlCol="0" anchor="t">
            <a:spAutoFit/>
          </a:bodyPr>
          <a:lstStyle/>
          <a:p>
            <a:pPr>
              <a:lnSpc>
                <a:spcPts val="4522"/>
              </a:lnSpc>
            </a:pPr>
            <a:r>
              <a:rPr lang="en-US" sz="4800" b="1" spc="340" dirty="0">
                <a:solidFill>
                  <a:srgbClr val="F2F0F4"/>
                </a:solidFill>
                <a:latin typeface="Gidole"/>
              </a:rPr>
              <a:t>A p-value is the probability of obtaining an effect at least as extreme as the one in your sample data, </a:t>
            </a:r>
            <a:r>
              <a:rPr lang="en-US" sz="4800" b="1" i="1" spc="340" dirty="0">
                <a:solidFill>
                  <a:srgbClr val="F2F0F4"/>
                </a:solidFill>
                <a:latin typeface="Gidole"/>
              </a:rPr>
              <a:t>assuming the null hypothesis is true</a:t>
            </a:r>
            <a:r>
              <a:rPr lang="en-US" sz="4800" b="1" spc="340" dirty="0">
                <a:solidFill>
                  <a:srgbClr val="F2F0F4"/>
                </a:solidFill>
                <a:latin typeface="Gidole"/>
              </a:rPr>
              <a:t>. </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A p-value is NOT a probability of making a mistake.</a:t>
            </a:r>
          </a:p>
        </p:txBody>
      </p:sp>
      <p:pic>
        <p:nvPicPr>
          <p:cNvPr id="11" name="Picture 10">
            <a:extLst>
              <a:ext uri="{FF2B5EF4-FFF2-40B4-BE49-F238E27FC236}">
                <a16:creationId xmlns:a16="http://schemas.microsoft.com/office/drawing/2014/main" id="{BF8E68C4-8627-4ED9-AA5E-E81D9E10FEFC}"/>
              </a:ext>
            </a:extLst>
          </p:cNvPr>
          <p:cNvPicPr>
            <a:picLocks noChangeAspect="1"/>
          </p:cNvPicPr>
          <p:nvPr/>
        </p:nvPicPr>
        <p:blipFill>
          <a:blip r:embed="rId4"/>
          <a:stretch>
            <a:fillRect/>
          </a:stretch>
        </p:blipFill>
        <p:spPr>
          <a:xfrm>
            <a:off x="10744200" y="1943100"/>
            <a:ext cx="7109949" cy="5971657"/>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457843"/>
            <a:ext cx="10717116" cy="550151"/>
          </a:xfrm>
          <a:prstGeom prst="rect">
            <a:avLst/>
          </a:prstGeom>
        </p:spPr>
        <p:txBody>
          <a:bodyPr lIns="0" tIns="0" rIns="0" bIns="0" rtlCol="0" anchor="t">
            <a:spAutoFit/>
          </a:bodyPr>
          <a:lstStyle/>
          <a:p>
            <a:pPr marL="264160" lvl="1" algn="ctr">
              <a:lnSpc>
                <a:spcPts val="3840"/>
              </a:lnSpc>
            </a:pPr>
            <a:r>
              <a:rPr lang="en-US" sz="4800" spc="160" dirty="0">
                <a:solidFill>
                  <a:srgbClr val="000000"/>
                </a:solidFill>
                <a:latin typeface="League Spartan Bold"/>
              </a:rPr>
              <a:t>INTERPRETING P-VALUES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graphicFrame>
        <p:nvGraphicFramePr>
          <p:cNvPr id="15" name="Table 15">
            <a:extLst>
              <a:ext uri="{FF2B5EF4-FFF2-40B4-BE49-F238E27FC236}">
                <a16:creationId xmlns:a16="http://schemas.microsoft.com/office/drawing/2014/main" id="{ED4EEB1A-7CEE-4D74-BE3C-D43A06075F58}"/>
              </a:ext>
            </a:extLst>
          </p:cNvPr>
          <p:cNvGraphicFramePr>
            <a:graphicFrameLocks noGrp="1"/>
          </p:cNvGraphicFramePr>
          <p:nvPr>
            <p:extLst>
              <p:ext uri="{D42A27DB-BD31-4B8C-83A1-F6EECF244321}">
                <p14:modId xmlns:p14="http://schemas.microsoft.com/office/powerpoint/2010/main" val="243919144"/>
              </p:ext>
            </p:extLst>
          </p:nvPr>
        </p:nvGraphicFramePr>
        <p:xfrm>
          <a:off x="3048000" y="2043057"/>
          <a:ext cx="13333074" cy="5491280"/>
        </p:xfrm>
        <a:graphic>
          <a:graphicData uri="http://schemas.openxmlformats.org/drawingml/2006/table">
            <a:tbl>
              <a:tblPr firstRow="1" bandRow="1">
                <a:tableStyleId>{72833802-FEF1-4C79-8D5D-14CF1EAF98D9}</a:tableStyleId>
              </a:tblPr>
              <a:tblGrid>
                <a:gridCol w="1828800">
                  <a:extLst>
                    <a:ext uri="{9D8B030D-6E8A-4147-A177-3AD203B41FA5}">
                      <a16:colId xmlns:a16="http://schemas.microsoft.com/office/drawing/2014/main" val="2878760016"/>
                    </a:ext>
                  </a:extLst>
                </a:gridCol>
                <a:gridCol w="11504274">
                  <a:extLst>
                    <a:ext uri="{9D8B030D-6E8A-4147-A177-3AD203B41FA5}">
                      <a16:colId xmlns:a16="http://schemas.microsoft.com/office/drawing/2014/main" val="2648005437"/>
                    </a:ext>
                  </a:extLst>
                </a:gridCol>
              </a:tblGrid>
              <a:tr h="498039">
                <a:tc>
                  <a:txBody>
                    <a:bodyPr/>
                    <a:lstStyle/>
                    <a:p>
                      <a:r>
                        <a:rPr lang="en-US" sz="3200" dirty="0">
                          <a:latin typeface="Gidole" panose="020B0604020202020204" charset="0"/>
                        </a:rPr>
                        <a:t>p-value</a:t>
                      </a:r>
                    </a:p>
                  </a:txBody>
                  <a:tcPr/>
                </a:tc>
                <a:tc>
                  <a:txBody>
                    <a:bodyPr/>
                    <a:lstStyle/>
                    <a:p>
                      <a:r>
                        <a:rPr lang="en-US" sz="3200" dirty="0">
                          <a:latin typeface="Gidole" panose="020B0604020202020204" charset="0"/>
                        </a:rPr>
                        <a:t>Interpretation</a:t>
                      </a:r>
                    </a:p>
                  </a:txBody>
                  <a:tcPr/>
                </a:tc>
                <a:extLst>
                  <a:ext uri="{0D108BD9-81ED-4DB2-BD59-A6C34878D82A}">
                    <a16:rowId xmlns:a16="http://schemas.microsoft.com/office/drawing/2014/main" val="3518899823"/>
                  </a:ext>
                </a:extLst>
              </a:tr>
              <a:tr h="1228040">
                <a:tc>
                  <a:txBody>
                    <a:bodyPr/>
                    <a:lstStyle/>
                    <a:p>
                      <a:r>
                        <a:rPr lang="en-US" sz="3200" dirty="0">
                          <a:latin typeface="Gidole" panose="020B0604020202020204" charset="0"/>
                        </a:rPr>
                        <a:t>.02</a:t>
                      </a:r>
                    </a:p>
                  </a:txBody>
                  <a:tcPr/>
                </a:tc>
                <a:tc>
                  <a:txBody>
                    <a:bodyPr/>
                    <a:lstStyle/>
                    <a:p>
                      <a:r>
                        <a:rPr lang="en-US" sz="3200" dirty="0">
                          <a:latin typeface="Gidole" panose="020B0604020202020204" charset="0"/>
                        </a:rPr>
                        <a:t>Assuming the null is true, you would obtain the observed difference or more in 2% of samples due to random error.</a:t>
                      </a:r>
                    </a:p>
                  </a:txBody>
                  <a:tcPr/>
                </a:tc>
                <a:extLst>
                  <a:ext uri="{0D108BD9-81ED-4DB2-BD59-A6C34878D82A}">
                    <a16:rowId xmlns:a16="http://schemas.microsoft.com/office/drawing/2014/main" val="3407080981"/>
                  </a:ext>
                </a:extLst>
              </a:tr>
              <a:tr h="1228040">
                <a:tc>
                  <a:txBody>
                    <a:bodyPr/>
                    <a:lstStyle/>
                    <a:p>
                      <a:r>
                        <a:rPr lang="en-US" sz="3200" dirty="0">
                          <a:latin typeface="Gidole" panose="020B0604020202020204" charset="0"/>
                        </a:rPr>
                        <a:t>.085</a:t>
                      </a:r>
                    </a:p>
                  </a:txBody>
                  <a:tcPr/>
                </a:tc>
                <a:tc>
                  <a:txBody>
                    <a:bodyPr/>
                    <a:lstStyle/>
                    <a:p>
                      <a:r>
                        <a:rPr lang="en-US" sz="3200" dirty="0">
                          <a:latin typeface="Gidole" panose="020B0604020202020204" charset="0"/>
                        </a:rPr>
                        <a:t>Assuming the null is true, you would obtain the observed difference or more in 8.5% of samples due to random error.</a:t>
                      </a:r>
                    </a:p>
                  </a:txBody>
                  <a:tcPr/>
                </a:tc>
                <a:extLst>
                  <a:ext uri="{0D108BD9-81ED-4DB2-BD59-A6C34878D82A}">
                    <a16:rowId xmlns:a16="http://schemas.microsoft.com/office/drawing/2014/main" val="36817587"/>
                  </a:ext>
                </a:extLst>
              </a:tr>
              <a:tr h="1228040">
                <a:tc>
                  <a:txBody>
                    <a:bodyPr/>
                    <a:lstStyle/>
                    <a:p>
                      <a:r>
                        <a:rPr lang="en-US" sz="3200" dirty="0">
                          <a:latin typeface="Gidole" panose="020B0604020202020204" charset="0"/>
                        </a:rPr>
                        <a:t>.5</a:t>
                      </a:r>
                    </a:p>
                  </a:txBody>
                  <a:tcPr/>
                </a:tc>
                <a:tc>
                  <a:txBody>
                    <a:bodyPr/>
                    <a:lstStyle/>
                    <a:p>
                      <a:r>
                        <a:rPr lang="en-US" sz="3200" dirty="0">
                          <a:latin typeface="Gidole" panose="020B0604020202020204" charset="0"/>
                        </a:rPr>
                        <a:t>Assuming the null is true, you would obtain the observed difference or more in 50% of samples due to random error.</a:t>
                      </a:r>
                    </a:p>
                  </a:txBody>
                  <a:tcPr/>
                </a:tc>
                <a:extLst>
                  <a:ext uri="{0D108BD9-81ED-4DB2-BD59-A6C34878D82A}">
                    <a16:rowId xmlns:a16="http://schemas.microsoft.com/office/drawing/2014/main" val="1933409069"/>
                  </a:ext>
                </a:extLst>
              </a:tr>
              <a:tr h="1228040">
                <a:tc>
                  <a:txBody>
                    <a:bodyPr/>
                    <a:lstStyle/>
                    <a:p>
                      <a:r>
                        <a:rPr lang="en-US" sz="3200" dirty="0">
                          <a:latin typeface="Gidole" panose="020B0604020202020204" charset="0"/>
                        </a:rPr>
                        <a:t>.005</a:t>
                      </a:r>
                    </a:p>
                  </a:txBody>
                  <a:tcPr/>
                </a:tc>
                <a:tc>
                  <a:txBody>
                    <a:bodyPr/>
                    <a:lstStyle/>
                    <a:p>
                      <a:r>
                        <a:rPr lang="en-US" sz="3200" dirty="0">
                          <a:latin typeface="Gidole" panose="020B0604020202020204" charset="0"/>
                        </a:rPr>
                        <a:t>Assuming the null is true, you would obtain the observed difference or more in .05% of samples due to random error.</a:t>
                      </a:r>
                    </a:p>
                  </a:txBody>
                  <a:tcPr/>
                </a:tc>
                <a:extLst>
                  <a:ext uri="{0D108BD9-81ED-4DB2-BD59-A6C34878D82A}">
                    <a16:rowId xmlns:a16="http://schemas.microsoft.com/office/drawing/2014/main" val="2169471808"/>
                  </a:ext>
                </a:extLst>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2" y="3566507"/>
            <a:ext cx="7624318" cy="4616648"/>
          </a:xfrm>
          <a:prstGeom prst="rect">
            <a:avLst/>
          </a:prstGeom>
        </p:spPr>
        <p:txBody>
          <a:bodyPr lIns="0" tIns="0" rIns="0" bIns="0" rtlCol="0" anchor="t">
            <a:spAutoFit/>
          </a:bodyPr>
          <a:lstStyle/>
          <a:p>
            <a:pPr>
              <a:lnSpc>
                <a:spcPts val="4522"/>
              </a:lnSpc>
            </a:pPr>
            <a:r>
              <a:rPr lang="en-US" sz="4800" b="1" spc="340" dirty="0">
                <a:solidFill>
                  <a:srgbClr val="F2F0F4"/>
                </a:solidFill>
                <a:latin typeface="Gidole"/>
              </a:rPr>
              <a:t>A p-value does not tell you </a:t>
            </a:r>
            <a:r>
              <a:rPr lang="en-US" sz="4800" b="1" i="1" spc="340" dirty="0">
                <a:solidFill>
                  <a:srgbClr val="F2F0F4"/>
                </a:solidFill>
                <a:latin typeface="Gidole"/>
              </a:rPr>
              <a:t>how much </a:t>
            </a:r>
            <a:r>
              <a:rPr lang="en-US" sz="4800" b="1" spc="340" dirty="0">
                <a:solidFill>
                  <a:srgbClr val="F2F0F4"/>
                </a:solidFill>
                <a:latin typeface="Gidole"/>
              </a:rPr>
              <a:t>of a difference there is, only that there is likely to be a difference. </a:t>
            </a:r>
          </a:p>
          <a:p>
            <a:pPr>
              <a:lnSpc>
                <a:spcPts val="4522"/>
              </a:lnSpc>
            </a:pPr>
            <a:endParaRPr lang="en-US" sz="4800" b="1" spc="340" dirty="0">
              <a:solidFill>
                <a:srgbClr val="F2F0F4"/>
              </a:solidFill>
              <a:latin typeface="Gidole"/>
            </a:endParaRPr>
          </a:p>
          <a:p>
            <a:pPr>
              <a:lnSpc>
                <a:spcPts val="4522"/>
              </a:lnSpc>
            </a:pPr>
            <a:r>
              <a:rPr lang="en-US" sz="4800" b="1" spc="340" dirty="0">
                <a:solidFill>
                  <a:srgbClr val="F2F0F4"/>
                </a:solidFill>
                <a:latin typeface="Gidole"/>
              </a:rPr>
              <a:t>The confidence interval will give us a substantive measure. </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A p-value is NOT a substantive measure.</a:t>
            </a:r>
          </a:p>
        </p:txBody>
      </p:sp>
      <p:pic>
        <p:nvPicPr>
          <p:cNvPr id="4098" name="Picture 2">
            <a:extLst>
              <a:ext uri="{FF2B5EF4-FFF2-40B4-BE49-F238E27FC236}">
                <a16:creationId xmlns:a16="http://schemas.microsoft.com/office/drawing/2014/main" id="{82439EAD-A91F-48A8-8291-21EE93487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06629" y="2171700"/>
            <a:ext cx="5680688" cy="568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800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og, Puppy, Canine, Vet, Veterinarian, Medical Care">
            <a:extLst>
              <a:ext uri="{FF2B5EF4-FFF2-40B4-BE49-F238E27FC236}">
                <a16:creationId xmlns:a16="http://schemas.microsoft.com/office/drawing/2014/main" id="{C69D2FD6-39D6-4126-8024-F3E6CE69A6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5200" y="5176581"/>
            <a:ext cx="7162800" cy="511095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What the hey is EDA?</a:t>
            </a:r>
          </a:p>
        </p:txBody>
      </p:sp>
      <p:pic>
        <p:nvPicPr>
          <p:cNvPr id="8" name="Picture 8"/>
          <p:cNvPicPr>
            <a:picLocks noChangeAspect="1"/>
          </p:cNvPicPr>
          <p:nvPr/>
        </p:nvPicPr>
        <p:blipFill>
          <a:blip r:embed="rId4"/>
          <a:srcRect b="44190"/>
          <a:stretch>
            <a:fillRect/>
          </a:stretch>
        </p:blipFill>
        <p:spPr>
          <a:xfrm>
            <a:off x="16095120" y="9265255"/>
            <a:ext cx="2013122" cy="823680"/>
          </a:xfrm>
          <a:prstGeom prst="rect">
            <a:avLst/>
          </a:prstGeom>
        </p:spPr>
      </p:pic>
      <p:sp>
        <p:nvSpPr>
          <p:cNvPr id="10" name="TextBox 7">
            <a:extLst>
              <a:ext uri="{FF2B5EF4-FFF2-40B4-BE49-F238E27FC236}">
                <a16:creationId xmlns:a16="http://schemas.microsoft.com/office/drawing/2014/main" id="{23FCD4AA-20CA-41F6-BF01-5DFF1D9E9332}"/>
              </a:ext>
            </a:extLst>
          </p:cNvPr>
          <p:cNvSpPr txBox="1"/>
          <p:nvPr/>
        </p:nvSpPr>
        <p:spPr>
          <a:xfrm>
            <a:off x="14284565" y="5202875"/>
            <a:ext cx="1812701" cy="1053109"/>
          </a:xfrm>
          <a:prstGeom prst="rect">
            <a:avLst/>
          </a:prstGeom>
        </p:spPr>
        <p:txBody>
          <a:bodyPr wrap="square" lIns="0" tIns="0" rIns="0" bIns="0" rtlCol="0" anchor="t">
            <a:spAutoFit/>
          </a:bodyPr>
          <a:lstStyle/>
          <a:p>
            <a:pPr algn="r">
              <a:lnSpc>
                <a:spcPts val="9100"/>
              </a:lnSpc>
            </a:pPr>
            <a:r>
              <a:rPr lang="en-US" sz="6500" b="1" spc="195" dirty="0">
                <a:latin typeface="Gidole" panose="02000503000000000000" pitchFamily="50" charset="0"/>
              </a:rPr>
              <a:t>YOU</a:t>
            </a:r>
          </a:p>
        </p:txBody>
      </p:sp>
      <p:sp>
        <p:nvSpPr>
          <p:cNvPr id="11" name="TextBox 7">
            <a:extLst>
              <a:ext uri="{FF2B5EF4-FFF2-40B4-BE49-F238E27FC236}">
                <a16:creationId xmlns:a16="http://schemas.microsoft.com/office/drawing/2014/main" id="{63D721DE-945B-43CD-8590-E4F9CC598B66}"/>
              </a:ext>
            </a:extLst>
          </p:cNvPr>
          <p:cNvSpPr txBox="1"/>
          <p:nvPr/>
        </p:nvSpPr>
        <p:spPr>
          <a:xfrm>
            <a:off x="11667732" y="8953500"/>
            <a:ext cx="2590800" cy="1003865"/>
          </a:xfrm>
          <a:prstGeom prst="rect">
            <a:avLst/>
          </a:prstGeom>
        </p:spPr>
        <p:txBody>
          <a:bodyPr wrap="square" lIns="0" tIns="0" rIns="0" bIns="0" rtlCol="0" anchor="t">
            <a:spAutoFit/>
          </a:bodyPr>
          <a:lstStyle/>
          <a:p>
            <a:pPr algn="r">
              <a:lnSpc>
                <a:spcPts val="9100"/>
              </a:lnSpc>
            </a:pPr>
            <a:r>
              <a:rPr lang="en-US" sz="3800" b="1" spc="195" dirty="0">
                <a:latin typeface="Gidole" panose="02000503000000000000" pitchFamily="50" charset="0"/>
              </a:rPr>
              <a:t>YOUR DATA</a:t>
            </a:r>
          </a:p>
        </p:txBody>
      </p:sp>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r>
              <a:rPr lang="en-US" sz="3600" dirty="0">
                <a:latin typeface="Gidole" panose="020B0604020202020204" charset="0"/>
              </a:rPr>
              <a:t>Preliminary understanding of variables</a:t>
            </a:r>
          </a:p>
          <a:p>
            <a:pPr marL="285750" indent="-285750">
              <a:buFont typeface="Arial" panose="020B0604020202020204" pitchFamily="34" charset="0"/>
              <a:buChar char="•"/>
            </a:pPr>
            <a:r>
              <a:rPr lang="en-US" sz="3600" dirty="0">
                <a:latin typeface="Gidole" panose="020B0604020202020204" charset="0"/>
              </a:rPr>
              <a:t>Classify them</a:t>
            </a:r>
          </a:p>
          <a:p>
            <a:pPr marL="285750" indent="-285750">
              <a:buFont typeface="Arial" panose="020B0604020202020204" pitchFamily="34" charset="0"/>
              <a:buChar char="•"/>
            </a:pPr>
            <a:r>
              <a:rPr lang="en-US" sz="3600" dirty="0">
                <a:latin typeface="Gidole" panose="020B0604020202020204" charset="0"/>
              </a:rPr>
              <a:t>Summarize them</a:t>
            </a:r>
          </a:p>
          <a:p>
            <a:pPr marL="285750" indent="-285750">
              <a:buFont typeface="Arial" panose="020B0604020202020204" pitchFamily="34" charset="0"/>
              <a:buChar char="•"/>
            </a:pPr>
            <a:r>
              <a:rPr lang="en-US" sz="3600" dirty="0">
                <a:latin typeface="Gidole" panose="020B0604020202020204" charset="0"/>
              </a:rPr>
              <a:t>Visualize them</a:t>
            </a:r>
          </a:p>
          <a:p>
            <a:pPr marL="285750" indent="-285750">
              <a:buFont typeface="Arial" panose="020B0604020202020204" pitchFamily="34" charset="0"/>
              <a:buChar char="•"/>
            </a:pPr>
            <a:r>
              <a:rPr lang="en-US" sz="3600" dirty="0">
                <a:latin typeface="Gidole" panose="020B0604020202020204" charset="0"/>
              </a:rPr>
              <a:t>Check assumptions before using them</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5250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ONE STAT </a:t>
            </a:r>
            <a:r>
              <a:rPr lang="en-US" sz="7200" strike="sngStrike" dirty="0">
                <a:solidFill>
                  <a:srgbClr val="000000"/>
                </a:solidFill>
                <a:latin typeface="Open Sans Extra Bold"/>
              </a:rPr>
              <a:t>TO RULE THEM ALL</a:t>
            </a:r>
          </a:p>
        </p:txBody>
      </p:sp>
      <p:pic>
        <p:nvPicPr>
          <p:cNvPr id="2" name="Picture 1">
            <a:extLst>
              <a:ext uri="{FF2B5EF4-FFF2-40B4-BE49-F238E27FC236}">
                <a16:creationId xmlns:a16="http://schemas.microsoft.com/office/drawing/2014/main" id="{6F168D82-36D1-43A5-827E-858DAF95D1D7}"/>
              </a:ext>
            </a:extLst>
          </p:cNvPr>
          <p:cNvPicPr>
            <a:picLocks noChangeAspect="1"/>
          </p:cNvPicPr>
          <p:nvPr/>
        </p:nvPicPr>
        <p:blipFill>
          <a:blip r:embed="rId4"/>
          <a:stretch>
            <a:fillRect/>
          </a:stretch>
        </p:blipFill>
        <p:spPr>
          <a:xfrm>
            <a:off x="2209800" y="2019300"/>
            <a:ext cx="13485702" cy="7287246"/>
          </a:xfrm>
          <a:prstGeom prst="rect">
            <a:avLst/>
          </a:prstGeom>
        </p:spPr>
      </p:pic>
      <p:sp>
        <p:nvSpPr>
          <p:cNvPr id="3" name="TextBox 2">
            <a:extLst>
              <a:ext uri="{FF2B5EF4-FFF2-40B4-BE49-F238E27FC236}">
                <a16:creationId xmlns:a16="http://schemas.microsoft.com/office/drawing/2014/main" id="{5DF2D2AE-4FD4-4BE7-8604-5A09DEF80056}"/>
              </a:ext>
            </a:extLst>
          </p:cNvPr>
          <p:cNvSpPr txBox="1"/>
          <p:nvPr/>
        </p:nvSpPr>
        <p:spPr>
          <a:xfrm>
            <a:off x="381000" y="9536189"/>
            <a:ext cx="7620000" cy="461665"/>
          </a:xfrm>
          <a:prstGeom prst="rect">
            <a:avLst/>
          </a:prstGeom>
          <a:noFill/>
        </p:spPr>
        <p:txBody>
          <a:bodyPr wrap="square" rtlCol="0">
            <a:spAutoFit/>
          </a:bodyPr>
          <a:lstStyle/>
          <a:p>
            <a:r>
              <a:rPr lang="en-US" sz="2400" dirty="0">
                <a:latin typeface="Gidole" panose="020B0604020202020204" charset="0"/>
                <a:hlinkClick r:id="rId5"/>
              </a:rPr>
              <a:t>https://www.amstat.org/asa/files/pdfs/P-ValueStatement.pdf</a:t>
            </a:r>
            <a:r>
              <a:rPr lang="en-US" sz="2400" dirty="0">
                <a:latin typeface="Gidole" panose="020B0604020202020204" charset="0"/>
              </a:rPr>
              <a:t>  </a:t>
            </a:r>
          </a:p>
        </p:txBody>
      </p:sp>
    </p:spTree>
    <p:extLst>
      <p:ext uri="{BB962C8B-B14F-4D97-AF65-F5344CB8AC3E}">
        <p14:creationId xmlns:p14="http://schemas.microsoft.com/office/powerpoint/2010/main" val="21664481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35B4D24-80E0-4571-BB31-AA58B4E4BE0A}"/>
                  </a:ext>
                </a:extLst>
              </p:cNvPr>
              <p:cNvSpPr txBox="1"/>
              <p:nvPr/>
            </p:nvSpPr>
            <p:spPr>
              <a:xfrm>
                <a:off x="0" y="3096491"/>
                <a:ext cx="8458200" cy="21894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𝑐</m:t>
                      </m:r>
                      <m:r>
                        <a:rPr lang="en-US" sz="7200" b="0" i="1" smtClean="0">
                          <a:latin typeface="Cambria Math" panose="02040503050406030204" pitchFamily="18" charset="0"/>
                        </a:rPr>
                        <m:t>.</m:t>
                      </m:r>
                      <m:r>
                        <a:rPr lang="en-US" sz="7200" b="0" i="1" smtClean="0">
                          <a:latin typeface="Cambria Math" panose="02040503050406030204" pitchFamily="18" charset="0"/>
                        </a:rPr>
                        <m:t>𝑖</m:t>
                      </m:r>
                      <m:r>
                        <a:rPr lang="en-US" sz="7200" b="0" i="1" smtClean="0">
                          <a:latin typeface="Cambria Math" panose="02040503050406030204" pitchFamily="18" charset="0"/>
                        </a:rPr>
                        <m:t>.=</m:t>
                      </m:r>
                      <m:acc>
                        <m:accPr>
                          <m:chr m:val="̅"/>
                          <m:ctrlPr>
                            <a:rPr lang="en-US" sz="7200" b="0" i="1" smtClean="0">
                              <a:latin typeface="Cambria Math" panose="02040503050406030204" pitchFamily="18" charset="0"/>
                            </a:rPr>
                          </m:ctrlPr>
                        </m:accPr>
                        <m:e>
                          <m:r>
                            <a:rPr lang="en-US" sz="7200" b="0" i="1" smtClean="0">
                              <a:latin typeface="Cambria Math" panose="02040503050406030204" pitchFamily="18" charset="0"/>
                            </a:rPr>
                            <m:t>𝑥</m:t>
                          </m:r>
                        </m:e>
                      </m:acc>
                      <m:r>
                        <a:rPr lang="en-US" sz="7200" b="0" i="1" smtClean="0">
                          <a:latin typeface="Cambria Math" panose="02040503050406030204" pitchFamily="18" charset="0"/>
                          <a:ea typeface="Cambria Math" panose="02040503050406030204" pitchFamily="18" charset="0"/>
                        </a:rPr>
                        <m:t>∓</m:t>
                      </m:r>
                      <m:sSub>
                        <m:sSubPr>
                          <m:ctrlPr>
                            <a:rPr lang="en-US" sz="7200" b="0" i="1" smtClean="0">
                              <a:latin typeface="Cambria Math" panose="02040503050406030204" pitchFamily="18" charset="0"/>
                              <a:ea typeface="Cambria Math" panose="02040503050406030204" pitchFamily="18" charset="0"/>
                            </a:rPr>
                          </m:ctrlPr>
                        </m:sSubPr>
                        <m:e>
                          <m:r>
                            <a:rPr lang="en-US" sz="7200" b="0" i="1" smtClean="0">
                              <a:latin typeface="Cambria Math" panose="02040503050406030204" pitchFamily="18" charset="0"/>
                              <a:ea typeface="Cambria Math" panose="02040503050406030204" pitchFamily="18" charset="0"/>
                            </a:rPr>
                            <m:t>𝑍</m:t>
                          </m:r>
                        </m:e>
                        <m:sub>
                          <m:f>
                            <m:fPr>
                              <m:type m:val="skw"/>
                              <m:ctrlPr>
                                <a:rPr lang="en-US" sz="7200" b="0" i="1" smtClean="0">
                                  <a:latin typeface="Cambria Math" panose="02040503050406030204" pitchFamily="18" charset="0"/>
                                  <a:ea typeface="Cambria Math" panose="02040503050406030204" pitchFamily="18" charset="0"/>
                                </a:rPr>
                              </m:ctrlPr>
                            </m:fPr>
                            <m:num>
                              <m:r>
                                <a:rPr lang="en-US" sz="7200" b="0" i="1" smtClean="0">
                                  <a:latin typeface="Cambria Math" panose="02040503050406030204" pitchFamily="18" charset="0"/>
                                  <a:ea typeface="Cambria Math" panose="02040503050406030204" pitchFamily="18" charset="0"/>
                                </a:rPr>
                                <m:t>𝑎</m:t>
                              </m:r>
                            </m:num>
                            <m:den>
                              <m:r>
                                <a:rPr lang="en-US" sz="7200" b="0" i="1" smtClean="0">
                                  <a:latin typeface="Cambria Math" panose="02040503050406030204" pitchFamily="18" charset="0"/>
                                  <a:ea typeface="Cambria Math" panose="02040503050406030204" pitchFamily="18" charset="0"/>
                                </a:rPr>
                                <m:t>2</m:t>
                              </m:r>
                            </m:den>
                          </m:f>
                        </m:sub>
                      </m:sSub>
                      <m:r>
                        <a:rPr lang="en-US" sz="7200" b="0" i="1" smtClean="0">
                          <a:latin typeface="Cambria Math" panose="02040503050406030204" pitchFamily="18" charset="0"/>
                          <a:ea typeface="Cambria Math" panose="02040503050406030204" pitchFamily="18" charset="0"/>
                        </a:rPr>
                        <m:t>∗</m:t>
                      </m:r>
                      <m:f>
                        <m:fPr>
                          <m:ctrlPr>
                            <a:rPr lang="en-US" sz="7200" b="0" i="1" smtClean="0">
                              <a:latin typeface="Cambria Math" panose="02040503050406030204" pitchFamily="18" charset="0"/>
                              <a:ea typeface="Cambria Math" panose="02040503050406030204" pitchFamily="18" charset="0"/>
                            </a:rPr>
                          </m:ctrlPr>
                        </m:fPr>
                        <m:num>
                          <m:r>
                            <a:rPr lang="en-US" sz="7200" b="0" i="1" smtClean="0">
                              <a:latin typeface="Cambria Math" panose="02040503050406030204" pitchFamily="18" charset="0"/>
                              <a:ea typeface="Cambria Math" panose="02040503050406030204" pitchFamily="18" charset="0"/>
                            </a:rPr>
                            <m:t>𝜎</m:t>
                          </m:r>
                        </m:num>
                        <m:den>
                          <m:rad>
                            <m:radPr>
                              <m:degHide m:val="on"/>
                              <m:ctrlPr>
                                <a:rPr lang="en-US" sz="7200" b="0" i="1" smtClean="0">
                                  <a:latin typeface="Cambria Math" panose="02040503050406030204" pitchFamily="18" charset="0"/>
                                  <a:ea typeface="Cambria Math" panose="02040503050406030204" pitchFamily="18" charset="0"/>
                                </a:rPr>
                              </m:ctrlPr>
                            </m:radPr>
                            <m:deg/>
                            <m:e>
                              <m:r>
                                <a:rPr lang="en-US" sz="7200" b="0" i="1" smtClean="0">
                                  <a:latin typeface="Cambria Math" panose="02040503050406030204" pitchFamily="18" charset="0"/>
                                  <a:ea typeface="Cambria Math" panose="02040503050406030204" pitchFamily="18" charset="0"/>
                                </a:rPr>
                                <m:t>𝑛</m:t>
                              </m:r>
                            </m:e>
                          </m:rad>
                        </m:den>
                      </m:f>
                    </m:oMath>
                  </m:oMathPara>
                </a14:m>
                <a:endParaRPr lang="en-US" sz="6000" dirty="0"/>
              </a:p>
            </p:txBody>
          </p:sp>
        </mc:Choice>
        <mc:Fallback xmlns="">
          <p:sp>
            <p:nvSpPr>
              <p:cNvPr id="18" name="TextBox 17">
                <a:extLst>
                  <a:ext uri="{FF2B5EF4-FFF2-40B4-BE49-F238E27FC236}">
                    <a16:creationId xmlns:a16="http://schemas.microsoft.com/office/drawing/2014/main" id="{635B4D24-80E0-4571-BB31-AA58B4E4BE0A}"/>
                  </a:ext>
                </a:extLst>
              </p:cNvPr>
              <p:cNvSpPr txBox="1">
                <a:spLocks noRot="1" noChangeAspect="1" noMove="1" noResize="1" noEditPoints="1" noAdjustHandles="1" noChangeArrowheads="1" noChangeShapeType="1" noTextEdit="1"/>
              </p:cNvSpPr>
              <p:nvPr/>
            </p:nvSpPr>
            <p:spPr>
              <a:xfrm>
                <a:off x="0" y="3096491"/>
                <a:ext cx="8458200" cy="2189446"/>
              </a:xfrm>
              <a:prstGeom prst="rect">
                <a:avLst/>
              </a:prstGeom>
              <a:blipFill>
                <a:blip r:embed="rId4"/>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997B4240-D1EB-4F5F-83AC-E231E7BE96D0}"/>
              </a:ext>
            </a:extLst>
          </p:cNvPr>
          <p:cNvSpPr txBox="1"/>
          <p:nvPr/>
        </p:nvSpPr>
        <p:spPr>
          <a:xfrm>
            <a:off x="2110659" y="190500"/>
            <a:ext cx="15997583" cy="923330"/>
          </a:xfrm>
          <a:prstGeom prst="rect">
            <a:avLst/>
          </a:prstGeom>
          <a:noFill/>
        </p:spPr>
        <p:txBody>
          <a:bodyPr wrap="square" rtlCol="0">
            <a:spAutoFit/>
          </a:bodyPr>
          <a:lstStyle/>
          <a:p>
            <a:pPr algn="ctr"/>
            <a:r>
              <a:rPr lang="en-US" sz="5400" b="1" dirty="0">
                <a:latin typeface="Gidole" panose="02000503000000000000" charset="0"/>
              </a:rPr>
              <a:t>Calculating the confidence interval</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0CB0EA7-4E29-41AC-9ADA-8375A4C535EE}"/>
                  </a:ext>
                </a:extLst>
              </p:cNvPr>
              <p:cNvSpPr txBox="1"/>
              <p:nvPr/>
            </p:nvSpPr>
            <p:spPr>
              <a:xfrm>
                <a:off x="9982200" y="3086100"/>
                <a:ext cx="8153400" cy="5918672"/>
              </a:xfrm>
              <a:prstGeom prst="rect">
                <a:avLst/>
              </a:prstGeom>
              <a:noFill/>
            </p:spPr>
            <p:txBody>
              <a:bodyPr wrap="square" rtlCol="0">
                <a:spAutoFit/>
              </a:bodyPr>
              <a:lstStyle/>
              <a:p>
                <a14:m>
                  <m:oMath xmlns:m="http://schemas.openxmlformats.org/officeDocument/2006/math">
                    <m:acc>
                      <m:accPr>
                        <m:chr m:val="̅"/>
                        <m:ctrlPr>
                          <a:rPr lang="en-US" sz="6000" i="1" smtClean="0">
                            <a:latin typeface="Cambria Math" panose="02040503050406030204" pitchFamily="18" charset="0"/>
                          </a:rPr>
                        </m:ctrlPr>
                      </m:accPr>
                      <m:e>
                        <m:r>
                          <a:rPr lang="en-US" sz="6000" b="0" i="1" smtClean="0">
                            <a:latin typeface="Cambria Math" panose="02040503050406030204" pitchFamily="18" charset="0"/>
                          </a:rPr>
                          <m:t>𝑋</m:t>
                        </m:r>
                      </m:e>
                    </m:acc>
                    <m:r>
                      <a:rPr lang="en-US" sz="6000" b="0" i="1" smtClean="0">
                        <a:latin typeface="Cambria Math" panose="02040503050406030204" pitchFamily="18" charset="0"/>
                      </a:rPr>
                      <m:t>=</m:t>
                    </m:r>
                  </m:oMath>
                </a14:m>
                <a:r>
                  <a:rPr lang="en-US" sz="6000" dirty="0"/>
                  <a:t> sample mean</a:t>
                </a:r>
              </a:p>
              <a:p>
                <a14:m>
                  <m:oMath xmlns:m="http://schemas.openxmlformats.org/officeDocument/2006/math">
                    <m:sSub>
                      <m:sSubPr>
                        <m:ctrlPr>
                          <a:rPr lang="en-US" sz="6000" i="1">
                            <a:latin typeface="Cambria Math" panose="02040503050406030204" pitchFamily="18" charset="0"/>
                            <a:ea typeface="Cambria Math" panose="02040503050406030204" pitchFamily="18" charset="0"/>
                          </a:rPr>
                        </m:ctrlPr>
                      </m:sSubPr>
                      <m:e>
                        <m:r>
                          <a:rPr lang="en-US" sz="6000" i="1">
                            <a:latin typeface="Cambria Math" panose="02040503050406030204" pitchFamily="18" charset="0"/>
                            <a:ea typeface="Cambria Math" panose="02040503050406030204" pitchFamily="18" charset="0"/>
                          </a:rPr>
                          <m:t>𝑍</m:t>
                        </m:r>
                      </m:e>
                      <m:sub>
                        <m:f>
                          <m:fPr>
                            <m:type m:val="skw"/>
                            <m:ctrlPr>
                              <a:rPr lang="en-US" sz="6000" i="1">
                                <a:latin typeface="Cambria Math" panose="02040503050406030204" pitchFamily="18" charset="0"/>
                                <a:ea typeface="Cambria Math" panose="02040503050406030204" pitchFamily="18" charset="0"/>
                              </a:rPr>
                            </m:ctrlPr>
                          </m:fPr>
                          <m:num>
                            <m:r>
                              <a:rPr lang="en-US" sz="6000" i="1">
                                <a:latin typeface="Cambria Math" panose="02040503050406030204" pitchFamily="18" charset="0"/>
                                <a:ea typeface="Cambria Math" panose="02040503050406030204" pitchFamily="18" charset="0"/>
                              </a:rPr>
                              <m:t>𝑎</m:t>
                            </m:r>
                          </m:num>
                          <m:den>
                            <m:r>
                              <a:rPr lang="en-US" sz="6000" i="1">
                                <a:latin typeface="Cambria Math" panose="02040503050406030204" pitchFamily="18" charset="0"/>
                                <a:ea typeface="Cambria Math" panose="02040503050406030204" pitchFamily="18" charset="0"/>
                              </a:rPr>
                              <m:t>2</m:t>
                            </m:r>
                          </m:den>
                        </m:f>
                      </m:sub>
                    </m:sSub>
                  </m:oMath>
                </a14:m>
                <a:r>
                  <a:rPr lang="en-US" sz="6000" dirty="0"/>
                  <a:t>= critical value</a:t>
                </a:r>
              </a:p>
              <a:p>
                <a14:m>
                  <m:oMath xmlns:m="http://schemas.openxmlformats.org/officeDocument/2006/math">
                    <m:r>
                      <a:rPr lang="en-US" sz="6000" i="1">
                        <a:latin typeface="Cambria Math" panose="02040503050406030204" pitchFamily="18" charset="0"/>
                        <a:ea typeface="Cambria Math" panose="02040503050406030204" pitchFamily="18" charset="0"/>
                      </a:rPr>
                      <m:t>𝜎</m:t>
                    </m:r>
                  </m:oMath>
                </a14:m>
                <a:r>
                  <a:rPr lang="en-US" sz="6000" dirty="0"/>
                  <a:t>= population standard deviation</a:t>
                </a:r>
              </a:p>
              <a:p>
                <a14:m>
                  <m:oMath xmlns:m="http://schemas.openxmlformats.org/officeDocument/2006/math">
                    <m:r>
                      <a:rPr lang="en-US" sz="6000" i="1">
                        <a:latin typeface="Cambria Math" panose="02040503050406030204" pitchFamily="18" charset="0"/>
                        <a:ea typeface="Cambria Math" panose="02040503050406030204" pitchFamily="18" charset="0"/>
                      </a:rPr>
                      <m:t>𝑛</m:t>
                    </m:r>
                  </m:oMath>
                </a14:m>
                <a:r>
                  <a:rPr lang="en-US" sz="6000" dirty="0"/>
                  <a:t> = population mean</a:t>
                </a:r>
              </a:p>
              <a:p>
                <a:endParaRPr lang="en-US" sz="6000" dirty="0"/>
              </a:p>
            </p:txBody>
          </p:sp>
        </mc:Choice>
        <mc:Fallback xmlns="">
          <p:sp>
            <p:nvSpPr>
              <p:cNvPr id="21" name="TextBox 20">
                <a:extLst>
                  <a:ext uri="{FF2B5EF4-FFF2-40B4-BE49-F238E27FC236}">
                    <a16:creationId xmlns:a16="http://schemas.microsoft.com/office/drawing/2014/main" id="{10CB0EA7-4E29-41AC-9ADA-8375A4C535EE}"/>
                  </a:ext>
                </a:extLst>
              </p:cNvPr>
              <p:cNvSpPr txBox="1">
                <a:spLocks noRot="1" noChangeAspect="1" noMove="1" noResize="1" noEditPoints="1" noAdjustHandles="1" noChangeArrowheads="1" noChangeShapeType="1" noTextEdit="1"/>
              </p:cNvSpPr>
              <p:nvPr/>
            </p:nvSpPr>
            <p:spPr>
              <a:xfrm>
                <a:off x="9982200" y="3086100"/>
                <a:ext cx="8153400" cy="5918672"/>
              </a:xfrm>
              <a:prstGeom prst="rect">
                <a:avLst/>
              </a:prstGeom>
              <a:blipFill>
                <a:blip r:embed="rId5"/>
                <a:stretch>
                  <a:fillRect l="-4562" t="-2987"/>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130F9F87-2B83-4029-98A9-14E57FDF3DE7}"/>
              </a:ext>
            </a:extLst>
          </p:cNvPr>
          <p:cNvCxnSpPr>
            <a:cxnSpLocks/>
          </p:cNvCxnSpPr>
          <p:nvPr/>
        </p:nvCxnSpPr>
        <p:spPr>
          <a:xfrm flipH="1">
            <a:off x="1066800" y="4991100"/>
            <a:ext cx="1600200" cy="8382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82645EBA-6571-4E57-BD11-C5D90560C713}"/>
              </a:ext>
            </a:extLst>
          </p:cNvPr>
          <p:cNvSpPr txBox="1"/>
          <p:nvPr/>
        </p:nvSpPr>
        <p:spPr>
          <a:xfrm>
            <a:off x="278170" y="5971649"/>
            <a:ext cx="1832489" cy="1077218"/>
          </a:xfrm>
          <a:prstGeom prst="rect">
            <a:avLst/>
          </a:prstGeom>
          <a:noFill/>
        </p:spPr>
        <p:txBody>
          <a:bodyPr wrap="square" rtlCol="0">
            <a:spAutoFit/>
          </a:bodyPr>
          <a:lstStyle/>
          <a:p>
            <a:r>
              <a:rPr lang="en-US" sz="3200" b="1" dirty="0">
                <a:latin typeface="Gidole" panose="02000503000000000000" charset="0"/>
              </a:rPr>
              <a:t>1. Point estimate</a:t>
            </a:r>
          </a:p>
        </p:txBody>
      </p:sp>
      <p:sp>
        <p:nvSpPr>
          <p:cNvPr id="14" name="TextBox 13">
            <a:extLst>
              <a:ext uri="{FF2B5EF4-FFF2-40B4-BE49-F238E27FC236}">
                <a16:creationId xmlns:a16="http://schemas.microsoft.com/office/drawing/2014/main" id="{24BD5C47-5B0E-4A79-843E-2A73A4F70C15}"/>
              </a:ext>
            </a:extLst>
          </p:cNvPr>
          <p:cNvSpPr txBox="1"/>
          <p:nvPr/>
        </p:nvSpPr>
        <p:spPr>
          <a:xfrm>
            <a:off x="6854312" y="7265276"/>
            <a:ext cx="2365888" cy="1077218"/>
          </a:xfrm>
          <a:prstGeom prst="rect">
            <a:avLst/>
          </a:prstGeom>
          <a:noFill/>
        </p:spPr>
        <p:txBody>
          <a:bodyPr wrap="square" rtlCol="0">
            <a:spAutoFit/>
          </a:bodyPr>
          <a:lstStyle/>
          <a:p>
            <a:r>
              <a:rPr lang="en-US" sz="3200" b="1" dirty="0">
                <a:latin typeface="Gidole" panose="02000503000000000000" charset="0"/>
              </a:rPr>
              <a:t>3. Margin of error</a:t>
            </a:r>
          </a:p>
        </p:txBody>
      </p:sp>
      <p:cxnSp>
        <p:nvCxnSpPr>
          <p:cNvPr id="15" name="Straight Arrow Connector 14">
            <a:extLst>
              <a:ext uri="{FF2B5EF4-FFF2-40B4-BE49-F238E27FC236}">
                <a16:creationId xmlns:a16="http://schemas.microsoft.com/office/drawing/2014/main" id="{4F2F0F30-6CAB-4893-BF34-34BE03B22E30}"/>
              </a:ext>
            </a:extLst>
          </p:cNvPr>
          <p:cNvCxnSpPr>
            <a:cxnSpLocks/>
          </p:cNvCxnSpPr>
          <p:nvPr/>
        </p:nvCxnSpPr>
        <p:spPr>
          <a:xfrm flipH="1">
            <a:off x="5715000" y="5410200"/>
            <a:ext cx="1524000" cy="6352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AAF55B32-544B-4DD9-B1FE-C393CCBA5618}"/>
              </a:ext>
            </a:extLst>
          </p:cNvPr>
          <p:cNvSpPr txBox="1"/>
          <p:nvPr/>
        </p:nvSpPr>
        <p:spPr>
          <a:xfrm>
            <a:off x="4061541" y="6188058"/>
            <a:ext cx="2365888" cy="1077218"/>
          </a:xfrm>
          <a:prstGeom prst="rect">
            <a:avLst/>
          </a:prstGeom>
          <a:noFill/>
        </p:spPr>
        <p:txBody>
          <a:bodyPr wrap="square" rtlCol="0">
            <a:spAutoFit/>
          </a:bodyPr>
          <a:lstStyle/>
          <a:p>
            <a:r>
              <a:rPr lang="en-US" sz="3200" b="1" dirty="0">
                <a:latin typeface="Gidole" panose="02000503000000000000" charset="0"/>
              </a:rPr>
              <a:t>2. Standard error</a:t>
            </a:r>
          </a:p>
        </p:txBody>
      </p:sp>
      <p:sp>
        <p:nvSpPr>
          <p:cNvPr id="25" name="Rectangle 24">
            <a:extLst>
              <a:ext uri="{FF2B5EF4-FFF2-40B4-BE49-F238E27FC236}">
                <a16:creationId xmlns:a16="http://schemas.microsoft.com/office/drawing/2014/main" id="{25DA9CAA-09FF-4C1C-AB16-1679AC30AF85}"/>
              </a:ext>
            </a:extLst>
          </p:cNvPr>
          <p:cNvSpPr/>
          <p:nvPr/>
        </p:nvSpPr>
        <p:spPr>
          <a:xfrm>
            <a:off x="4229100" y="3086100"/>
            <a:ext cx="4444522" cy="23241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9A1D66CB-88F5-421C-AA1B-C81264E9EFE6}"/>
              </a:ext>
            </a:extLst>
          </p:cNvPr>
          <p:cNvCxnSpPr>
            <a:cxnSpLocks/>
          </p:cNvCxnSpPr>
          <p:nvPr/>
        </p:nvCxnSpPr>
        <p:spPr>
          <a:xfrm>
            <a:off x="7391400" y="5438337"/>
            <a:ext cx="344607" cy="1944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644317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 </a:t>
            </a:r>
            <a:r>
              <a:rPr lang="en-US" sz="3600" dirty="0">
                <a:solidFill>
                  <a:srgbClr val="000000"/>
                </a:solidFill>
                <a:latin typeface="Gidole" panose="020B0604020202020204" charset="0"/>
                <a:ea typeface="Roboto Mono" pitchFamily="2" charset="0"/>
              </a:rPr>
              <a:t>(continued)</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Calculate the confidence interval for difference in prices for homes with air conditioning</a:t>
            </a:r>
          </a:p>
        </p:txBody>
      </p:sp>
    </p:spTree>
    <p:extLst>
      <p:ext uri="{BB962C8B-B14F-4D97-AF65-F5344CB8AC3E}">
        <p14:creationId xmlns:p14="http://schemas.microsoft.com/office/powerpoint/2010/main" val="8166575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0449605"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 </a:t>
            </a:r>
            <a:r>
              <a:rPr lang="en-US" sz="3600" dirty="0">
                <a:solidFill>
                  <a:srgbClr val="000000"/>
                </a:solidFill>
                <a:latin typeface="Gidole" panose="020B0604020202020204" charset="0"/>
                <a:ea typeface="Roboto Mono" pitchFamily="2" charset="0"/>
              </a:rPr>
              <a:t>(continued)</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Calculate the confidence interval for difference in prices for homes with a full, finished basement</a:t>
            </a:r>
          </a:p>
        </p:txBody>
      </p:sp>
    </p:spTree>
    <p:extLst>
      <p:ext uri="{BB962C8B-B14F-4D97-AF65-F5344CB8AC3E}">
        <p14:creationId xmlns:p14="http://schemas.microsoft.com/office/powerpoint/2010/main" val="4871261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margin-of-error.xlsx</a:t>
            </a:r>
          </a:p>
          <a:p>
            <a:pPr marL="803910" lvl="1" indent="-457200">
              <a:buFont typeface="Arial" panose="020B0604020202020204" pitchFamily="34" charset="0"/>
              <a:buChar char="•"/>
            </a:pPr>
            <a:r>
              <a:rPr lang="en-US" sz="3600" dirty="0">
                <a:solidFill>
                  <a:srgbClr val="000000"/>
                </a:solidFill>
                <a:latin typeface="Gidole" panose="02000503000000000000" pitchFamily="50" charset="0"/>
                <a:ea typeface="Roboto Mono" pitchFamily="2" charset="0"/>
              </a:rPr>
              <a:t>Why do pollsters report a “margin of error?”</a:t>
            </a:r>
          </a:p>
          <a:p>
            <a:pPr marL="1261110" lvl="2" indent="-457200">
              <a:buFont typeface="Arial" panose="020B0604020202020204" pitchFamily="34" charset="0"/>
              <a:buChar char="•"/>
            </a:pPr>
            <a:r>
              <a:rPr lang="en-US" sz="3600" dirty="0">
                <a:solidFill>
                  <a:srgbClr val="000000"/>
                </a:solidFill>
                <a:latin typeface="Gidole" panose="02000503000000000000" pitchFamily="50" charset="0"/>
                <a:ea typeface="Roboto Mono" pitchFamily="2" charset="0"/>
              </a:rPr>
              <a:t>Why is it usually 2-3%?</a:t>
            </a:r>
          </a:p>
        </p:txBody>
      </p:sp>
    </p:spTree>
    <p:extLst>
      <p:ext uri="{BB962C8B-B14F-4D97-AF65-F5344CB8AC3E}">
        <p14:creationId xmlns:p14="http://schemas.microsoft.com/office/powerpoint/2010/main" val="2888686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9287181" cy="3427861"/>
          </a:xfrm>
          <a:prstGeom prst="rect">
            <a:avLst/>
          </a:prstGeom>
        </p:spPr>
        <p:txBody>
          <a:bodyPr lIns="0" tIns="0" rIns="0" bIns="0" rtlCol="0" anchor="t">
            <a:spAutoFit/>
          </a:bodyPr>
          <a:lstStyle/>
          <a:p>
            <a:pPr>
              <a:lnSpc>
                <a:spcPts val="9000"/>
              </a:lnSpc>
            </a:pPr>
            <a:r>
              <a:rPr lang="en-US" sz="6600" spc="375" dirty="0">
                <a:solidFill>
                  <a:srgbClr val="000000"/>
                </a:solidFill>
                <a:latin typeface="League Spartan Bold"/>
              </a:rPr>
              <a:t>PRESENTING T-TEST RESULTS FOR BUSINESS IMPACT</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609599" y="4457700"/>
            <a:ext cx="11608095" cy="4832092"/>
          </a:xfrm>
          <a:prstGeom prst="rect">
            <a:avLst/>
          </a:prstGeom>
          <a:noFill/>
        </p:spPr>
        <p:txBody>
          <a:bodyPr wrap="square" rtlCol="0">
            <a:spAutoFit/>
          </a:bodyPr>
          <a:lstStyle/>
          <a:p>
            <a:pPr marL="285750" indent="-285750">
              <a:buFont typeface="Arial" panose="020B0604020202020204" pitchFamily="34" charset="0"/>
              <a:buChar char="•"/>
            </a:pPr>
            <a:r>
              <a:rPr lang="en-US" sz="4400" dirty="0">
                <a:latin typeface="Gidole" panose="02000503000000000000" charset="0"/>
              </a:rPr>
              <a:t>Methods are not stories</a:t>
            </a:r>
          </a:p>
          <a:p>
            <a:pPr marL="285750" indent="-285750">
              <a:buFont typeface="Arial" panose="020B0604020202020204" pitchFamily="34" charset="0"/>
              <a:buChar char="•"/>
            </a:pPr>
            <a:r>
              <a:rPr lang="en-US" sz="4400" dirty="0">
                <a:latin typeface="Gidole" panose="02000503000000000000" charset="0"/>
              </a:rPr>
              <a:t>Translate to the universal denominator … </a:t>
            </a:r>
            <a:r>
              <a:rPr lang="en-US" sz="4400" b="1" dirty="0">
                <a:latin typeface="Gidole" panose="02000503000000000000" charset="0"/>
              </a:rPr>
              <a:t>$</a:t>
            </a:r>
          </a:p>
          <a:p>
            <a:pPr marL="742950" lvl="1" indent="-285750">
              <a:buFont typeface="Arial" panose="020B0604020202020204" pitchFamily="34" charset="0"/>
              <a:buChar char="•"/>
            </a:pPr>
            <a:r>
              <a:rPr lang="en-US" sz="4400" b="1" dirty="0">
                <a:latin typeface="Gidole" panose="02000503000000000000" charset="0"/>
              </a:rPr>
              <a:t> “</a:t>
            </a:r>
            <a:r>
              <a:rPr lang="en-US" sz="4400" dirty="0">
                <a:latin typeface="Gidole" panose="02000503000000000000" charset="0"/>
              </a:rPr>
              <a:t>The results were significant at p &lt; .005” or</a:t>
            </a:r>
          </a:p>
          <a:p>
            <a:pPr marL="742950" lvl="1" indent="-285750">
              <a:buFont typeface="Arial" panose="020B0604020202020204" pitchFamily="34" charset="0"/>
              <a:buChar char="•"/>
            </a:pPr>
            <a:r>
              <a:rPr lang="en-US" sz="4400" dirty="0">
                <a:latin typeface="Gidole" panose="02000503000000000000" charset="0"/>
              </a:rPr>
              <a:t> “With 95% confidence, a house with AC sells for between $6K and $15K more.”</a:t>
            </a:r>
          </a:p>
          <a:p>
            <a:pPr marL="285750" indent="-285750">
              <a:buFont typeface="Arial" panose="020B0604020202020204" pitchFamily="34" charset="0"/>
              <a:buChar char="•"/>
            </a:pPr>
            <a:r>
              <a:rPr lang="en-US" sz="4400" dirty="0">
                <a:latin typeface="Gidole" panose="02000503000000000000" charset="0"/>
              </a:rPr>
              <a:t>When in doubt, visualize it</a:t>
            </a:r>
          </a:p>
          <a:p>
            <a:pPr marL="285750" indent="-285750">
              <a:buFont typeface="Arial" panose="020B0604020202020204" pitchFamily="34" charset="0"/>
              <a:buChar char="•"/>
            </a:pPr>
            <a:endParaRPr lang="en-US" sz="4400" dirty="0">
              <a:latin typeface="Gidole" panose="02000503000000000000" charset="0"/>
            </a:endParaRPr>
          </a:p>
        </p:txBody>
      </p:sp>
      <p:pic>
        <p:nvPicPr>
          <p:cNvPr id="5122" name="Picture 2" descr="turned on LED projector on table">
            <a:extLst>
              <a:ext uri="{FF2B5EF4-FFF2-40B4-BE49-F238E27FC236}">
                <a16:creationId xmlns:a16="http://schemas.microsoft.com/office/drawing/2014/main" id="{F5674240-B4B9-434B-80E7-E63426B47F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19662" y="5443"/>
            <a:ext cx="5071671" cy="5222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15790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2215991"/>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 </a:t>
            </a:r>
            <a:r>
              <a:rPr lang="en-US" sz="3600" dirty="0">
                <a:solidFill>
                  <a:srgbClr val="000000"/>
                </a:solidFill>
                <a:latin typeface="Gidole" panose="020B0604020202020204" charset="0"/>
                <a:ea typeface="Roboto Mono" pitchFamily="2" charset="0"/>
              </a:rPr>
              <a:t>(continued)</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Visualize the difference in average sales price for homes with air conditioning</a:t>
            </a:r>
          </a:p>
        </p:txBody>
      </p:sp>
    </p:spTree>
    <p:extLst>
      <p:ext uri="{BB962C8B-B14F-4D97-AF65-F5344CB8AC3E}">
        <p14:creationId xmlns:p14="http://schemas.microsoft.com/office/powerpoint/2010/main" val="14095240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0449605"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 </a:t>
            </a:r>
            <a:r>
              <a:rPr lang="en-US" sz="3600" dirty="0">
                <a:solidFill>
                  <a:srgbClr val="000000"/>
                </a:solidFill>
                <a:latin typeface="Gidole" panose="020B0604020202020204" charset="0"/>
                <a:ea typeface="Roboto Mono" pitchFamily="2" charset="0"/>
              </a:rPr>
              <a:t>(continued)</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Visualize the difference in average sales price for homes with gas for hot water heating, </a:t>
            </a:r>
            <a:r>
              <a:rPr lang="en-US" sz="3600" dirty="0" err="1">
                <a:solidFill>
                  <a:srgbClr val="000000"/>
                </a:solidFill>
                <a:latin typeface="Roboto Mono" pitchFamily="2" charset="0"/>
                <a:ea typeface="Roboto Mono" pitchFamily="2" charset="0"/>
              </a:rPr>
              <a:t>gashw</a:t>
            </a:r>
            <a:r>
              <a:rPr lang="en-US" sz="3600" dirty="0">
                <a:solidFill>
                  <a:srgbClr val="000000"/>
                </a:solidFill>
                <a:latin typeface="Gidole" panose="020B0604020202020204" charset="0"/>
                <a:ea typeface="Roboto Mono" pitchFamily="2" charset="0"/>
              </a:rPr>
              <a:t> </a:t>
            </a:r>
            <a:r>
              <a:rPr lang="en-US" sz="3600" b="1" dirty="0">
                <a:solidFill>
                  <a:srgbClr val="000000"/>
                </a:solidFill>
                <a:latin typeface="Gidole" panose="020B0604020202020204" charset="0"/>
                <a:ea typeface="Roboto Mono" pitchFamily="2" charset="0"/>
              </a:rPr>
              <a:t>(Note: new variable!)</a:t>
            </a:r>
            <a:r>
              <a:rPr lang="en-US" sz="3600" dirty="0">
                <a:solidFill>
                  <a:srgbClr val="000000"/>
                </a:solidFill>
                <a:latin typeface="Gidole" panose="020B0604020202020204" charset="0"/>
                <a:ea typeface="Roboto Mono" pitchFamily="2" charset="0"/>
              </a:rPr>
              <a:t> </a:t>
            </a:r>
          </a:p>
        </p:txBody>
      </p:sp>
    </p:spTree>
    <p:extLst>
      <p:ext uri="{BB962C8B-B14F-4D97-AF65-F5344CB8AC3E}">
        <p14:creationId xmlns:p14="http://schemas.microsoft.com/office/powerpoint/2010/main" val="6603863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1231891"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It’s your world, the statistics are just living in it</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1" name="TextBox 11"/>
          <p:cNvSpPr txBox="1"/>
          <p:nvPr/>
        </p:nvSpPr>
        <p:spPr>
          <a:xfrm>
            <a:off x="2711601" y="4840605"/>
            <a:ext cx="9604968" cy="2748915"/>
          </a:xfrm>
          <a:prstGeom prst="rect">
            <a:avLst/>
          </a:prstGeom>
        </p:spPr>
        <p:txBody>
          <a:bodyPr lIns="0" tIns="0" rIns="0" bIns="0" rtlCol="0" anchor="t">
            <a:spAutoFit/>
          </a:bodyPr>
          <a:lstStyle/>
          <a:p>
            <a:pPr>
              <a:lnSpc>
                <a:spcPts val="4409"/>
              </a:lnSpc>
              <a:spcBef>
                <a:spcPct val="0"/>
              </a:spcBef>
            </a:pPr>
            <a:r>
              <a:rPr lang="en-US" sz="3150" dirty="0">
                <a:solidFill>
                  <a:srgbClr val="F2F0F4"/>
                </a:solidFill>
                <a:latin typeface="Open Sans Extra Bold"/>
              </a:rPr>
              <a:t>CASE</a:t>
            </a:r>
          </a:p>
          <a:p>
            <a:pPr>
              <a:lnSpc>
                <a:spcPts val="4409"/>
              </a:lnSpc>
              <a:spcBef>
                <a:spcPct val="0"/>
              </a:spcBef>
            </a:pPr>
            <a:r>
              <a:rPr lang="en-US" sz="3150" dirty="0">
                <a:solidFill>
                  <a:srgbClr val="F2F0F4"/>
                </a:solidFill>
                <a:latin typeface="Open Sans Extra Bold"/>
              </a:rPr>
              <a:t>WHEN condition THEN result-expression</a:t>
            </a:r>
          </a:p>
          <a:p>
            <a:pPr>
              <a:lnSpc>
                <a:spcPts val="4409"/>
              </a:lnSpc>
              <a:spcBef>
                <a:spcPct val="0"/>
              </a:spcBef>
            </a:pPr>
            <a:r>
              <a:rPr lang="en-US" sz="3150" dirty="0">
                <a:solidFill>
                  <a:srgbClr val="F2F0F4"/>
                </a:solidFill>
                <a:latin typeface="Open Sans Extra Bold"/>
              </a:rPr>
              <a:t>WHEN condition THEN result-expression ...</a:t>
            </a:r>
          </a:p>
          <a:p>
            <a:pPr>
              <a:lnSpc>
                <a:spcPts val="4409"/>
              </a:lnSpc>
              <a:spcBef>
                <a:spcPct val="0"/>
              </a:spcBef>
            </a:pPr>
            <a:r>
              <a:rPr lang="en-US" sz="3150" dirty="0">
                <a:solidFill>
                  <a:srgbClr val="F2F0F4"/>
                </a:solidFill>
                <a:latin typeface="Open Sans Extra Bold"/>
              </a:rPr>
              <a:t>ELSE result-expression</a:t>
            </a:r>
          </a:p>
          <a:p>
            <a:pPr>
              <a:lnSpc>
                <a:spcPts val="4409"/>
              </a:lnSpc>
              <a:spcBef>
                <a:spcPct val="0"/>
              </a:spcBef>
            </a:pPr>
            <a:r>
              <a:rPr lang="en-US" sz="3150" dirty="0">
                <a:solidFill>
                  <a:srgbClr val="F2F0F4"/>
                </a:solidFill>
                <a:latin typeface="Open Sans Extra Bold"/>
              </a:rPr>
              <a:t>END AS alias</a:t>
            </a:r>
          </a:p>
        </p:txBody>
      </p:sp>
      <p:pic>
        <p:nvPicPr>
          <p:cNvPr id="13" name="Picture 12">
            <a:extLst>
              <a:ext uri="{FF2B5EF4-FFF2-40B4-BE49-F238E27FC236}">
                <a16:creationId xmlns:a16="http://schemas.microsoft.com/office/drawing/2014/main" id="{49512813-AD22-431E-A35B-B8998A1BCAFB}"/>
              </a:ext>
            </a:extLst>
          </p:cNvPr>
          <p:cNvPicPr>
            <a:picLocks noChangeAspect="1"/>
          </p:cNvPicPr>
          <p:nvPr/>
        </p:nvPicPr>
        <p:blipFill>
          <a:blip r:embed="rId4"/>
          <a:stretch>
            <a:fillRect/>
          </a:stretch>
        </p:blipFill>
        <p:spPr>
          <a:xfrm>
            <a:off x="990600" y="3729856"/>
            <a:ext cx="8729782" cy="6181336"/>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134600" y="4000500"/>
            <a:ext cx="5960520" cy="2862322"/>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A p-value has wiggle room</a:t>
            </a:r>
          </a:p>
          <a:p>
            <a:pPr marL="285750" indent="-285750">
              <a:buFont typeface="Arial" panose="020B0604020202020204" pitchFamily="34" charset="0"/>
              <a:buChar char="•"/>
            </a:pPr>
            <a:r>
              <a:rPr lang="en-US" sz="3600" dirty="0">
                <a:latin typeface="Gidole" panose="020B0604020202020204" charset="0"/>
              </a:rPr>
              <a:t>A confidence interval communicates what’s at stake</a:t>
            </a:r>
          </a:p>
          <a:p>
            <a:pPr marL="285750" indent="-285750">
              <a:buFont typeface="Arial" panose="020B0604020202020204" pitchFamily="34" charset="0"/>
              <a:buChar char="•"/>
            </a:pPr>
            <a:r>
              <a:rPr lang="en-US" sz="3600" dirty="0">
                <a:latin typeface="Gidole" panose="020B0604020202020204" charset="0"/>
              </a:rPr>
              <a:t>A larger sample size can lead to more robust results</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942956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pic>
        <p:nvPicPr>
          <p:cNvPr id="8" name="Picture 8"/>
          <p:cNvPicPr>
            <a:picLocks noChangeAspect="1"/>
          </p:cNvPicPr>
          <p:nvPr/>
        </p:nvPicPr>
        <p:blipFill>
          <a:blip r:embed="rId4"/>
          <a:srcRect/>
          <a:stretch>
            <a:fillRect/>
          </a:stretch>
        </p:blipFill>
        <p:spPr>
          <a:xfrm>
            <a:off x="9067731" y="3956071"/>
            <a:ext cx="7387653" cy="5721024"/>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What is a variable?</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1200329"/>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Classical statistics: at least a 90%/10% split</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2088442" cy="1095300"/>
          </a:xfrm>
          <a:prstGeom prst="rect">
            <a:avLst/>
          </a:prstGeom>
        </p:spPr>
        <p:txBody>
          <a:bodyPr wrap="square" lIns="0" tIns="0" rIns="0" bIns="0" rtlCol="0" anchor="t">
            <a:spAutoFit/>
          </a:bodyPr>
          <a:lstStyle/>
          <a:p>
            <a:pPr algn="r">
              <a:lnSpc>
                <a:spcPts val="9100"/>
              </a:lnSpc>
            </a:pPr>
            <a:r>
              <a:rPr lang="en-US" sz="6500" spc="195"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66800" y="4000500"/>
            <a:ext cx="15028320" cy="2862322"/>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Check the 4-</a:t>
            </a:r>
            <a:r>
              <a:rPr lang="en-US" sz="3600" dirty="0">
                <a:latin typeface="Roboto Mono" pitchFamily="2" charset="0"/>
                <a:ea typeface="Roboto Mono" pitchFamily="2" charset="0"/>
              </a:rPr>
              <a:t>conclusion</a:t>
            </a:r>
            <a:r>
              <a:rPr lang="en-US" sz="3600" dirty="0">
                <a:latin typeface="Gidole" panose="020B0604020202020204" charset="0"/>
              </a:rPr>
              <a:t> folder for additional t-test practice</a:t>
            </a:r>
          </a:p>
          <a:p>
            <a:pPr marL="285750" indent="-285750">
              <a:buFont typeface="Arial" panose="020B0604020202020204" pitchFamily="34" charset="0"/>
              <a:buChar char="•"/>
            </a:pPr>
            <a:r>
              <a:rPr lang="en-US" sz="3600" dirty="0">
                <a:latin typeface="Gidole" panose="020B0604020202020204" charset="0"/>
              </a:rPr>
              <a:t>Experimental design &amp; A/B testing</a:t>
            </a:r>
          </a:p>
          <a:p>
            <a:pPr marL="285750" indent="-285750">
              <a:buFont typeface="Arial" panose="020B0604020202020204" pitchFamily="34" charset="0"/>
              <a:buChar char="•"/>
            </a:pPr>
            <a:r>
              <a:rPr lang="en-US" sz="3600" dirty="0">
                <a:latin typeface="Gidole" panose="020B0604020202020204" charset="0"/>
              </a:rPr>
              <a:t>Testing multiple categories/non-normal categories/the same observations at multiple time points</a:t>
            </a:r>
          </a:p>
          <a:p>
            <a:pPr marL="285750" indent="-285750">
              <a:buFont typeface="Arial" panose="020B0604020202020204" pitchFamily="34" charset="0"/>
              <a:buChar char="•"/>
            </a:pPr>
            <a:r>
              <a:rPr lang="en-US" sz="3600" dirty="0">
                <a:latin typeface="Gidole" panose="020B0604020202020204" charset="0"/>
              </a:rPr>
              <a:t>Linear regression</a:t>
            </a:r>
          </a:p>
        </p:txBody>
      </p:sp>
    </p:spTree>
    <p:extLst>
      <p:ext uri="{BB962C8B-B14F-4D97-AF65-F5344CB8AC3E}">
        <p14:creationId xmlns:p14="http://schemas.microsoft.com/office/powerpoint/2010/main" val="21768109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4394850"/>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https://learning.oreilly.com/library/view/statistical-analysis-microsoft/9780134840437/ </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242280"/>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Statistical Analysis: Microsoft Excel 2016</a:t>
            </a:r>
            <a:r>
              <a:rPr lang="en-US" sz="4200" dirty="0">
                <a:solidFill>
                  <a:srgbClr val="FFFFFF"/>
                </a:solidFill>
                <a:latin typeface="League Spartan"/>
              </a:rPr>
              <a:t>, by Conrad Carlberg</a:t>
            </a:r>
          </a:p>
        </p:txBody>
      </p:sp>
      <p:pic>
        <p:nvPicPr>
          <p:cNvPr id="6146" name="Picture 2">
            <a:extLst>
              <a:ext uri="{FF2B5EF4-FFF2-40B4-BE49-F238E27FC236}">
                <a16:creationId xmlns:a16="http://schemas.microsoft.com/office/drawing/2014/main" id="{4123D64D-AB82-4C68-85EB-DDBC96C570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13452" y="1395239"/>
            <a:ext cx="5890728" cy="7732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399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https://learning.oreilly.com/library/view/data-smart-using/9781118661468/</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998898"/>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Data Smart: Using Data Science to Transform Information into Insight</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John Foreman</a:t>
            </a:r>
          </a:p>
        </p:txBody>
      </p:sp>
      <p:pic>
        <p:nvPicPr>
          <p:cNvPr id="11" name="Picture 10">
            <a:extLst>
              <a:ext uri="{FF2B5EF4-FFF2-40B4-BE49-F238E27FC236}">
                <a16:creationId xmlns:a16="http://schemas.microsoft.com/office/drawing/2014/main" id="{1D11C735-2A1D-4A9F-81AF-337154CEC67B}"/>
              </a:ext>
            </a:extLst>
          </p:cNvPr>
          <p:cNvPicPr>
            <a:picLocks noChangeAspect="1"/>
          </p:cNvPicPr>
          <p:nvPr/>
        </p:nvPicPr>
        <p:blipFill>
          <a:blip r:embed="rId4"/>
          <a:stretch>
            <a:fillRect/>
          </a:stretch>
        </p:blipFill>
        <p:spPr>
          <a:xfrm>
            <a:off x="11186741" y="1333500"/>
            <a:ext cx="6443687" cy="8058646"/>
          </a:xfrm>
          <a:prstGeom prst="rect">
            <a:avLst/>
          </a:prstGeom>
        </p:spPr>
      </p:pic>
    </p:spTree>
    <p:extLst>
      <p:ext uri="{BB962C8B-B14F-4D97-AF65-F5344CB8AC3E}">
        <p14:creationId xmlns:p14="http://schemas.microsoft.com/office/powerpoint/2010/main" val="39871804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496" r="2496"/>
          <a:stretch>
            <a:fillRect/>
          </a:stretch>
        </p:blipFill>
        <p:spPr>
          <a:xfrm>
            <a:off x="-121817" y="-124683"/>
            <a:ext cx="7687509" cy="5350479"/>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572000"/>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VARIABLE TYPES AS RECIPE INGREDIENTS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1107</TotalTime>
  <Words>6840</Words>
  <Application>Microsoft Office PowerPoint</Application>
  <PresentationFormat>Custom</PresentationFormat>
  <Paragraphs>598</Paragraphs>
  <Slides>85</Slides>
  <Notes>80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85</vt:i4>
      </vt:variant>
    </vt:vector>
  </HeadingPairs>
  <TitlesOfParts>
    <vt:vector size="98" baseType="lpstr">
      <vt:lpstr>Consolas</vt:lpstr>
      <vt:lpstr>Calibri</vt:lpstr>
      <vt:lpstr>Gidole Bold</vt:lpstr>
      <vt:lpstr>Cambria Math</vt:lpstr>
      <vt:lpstr>Arial</vt:lpstr>
      <vt:lpstr>Open Sans Extra Bold</vt:lpstr>
      <vt:lpstr>League Spartan</vt:lpstr>
      <vt:lpstr>Gidole</vt:lpstr>
      <vt:lpstr>Impact</vt:lpstr>
      <vt:lpstr>League Spartan Bold</vt:lpstr>
      <vt:lpstr>Roboto Mono</vt:lpstr>
      <vt:lpstr>League Spartan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140</cp:revision>
  <dcterms:created xsi:type="dcterms:W3CDTF">2006-08-16T00:00:00Z</dcterms:created>
  <dcterms:modified xsi:type="dcterms:W3CDTF">2020-03-01T01:31:15Z</dcterms:modified>
  <dc:identifier>DADurESpNu8</dc:identifier>
</cp:coreProperties>
</file>